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60" r:id="rId4"/>
    <p:sldId id="263" r:id="rId5"/>
    <p:sldId id="297" r:id="rId6"/>
    <p:sldId id="261" r:id="rId7"/>
    <p:sldId id="262" r:id="rId8"/>
    <p:sldId id="29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300" r:id="rId41"/>
    <p:sldId id="299" r:id="rId4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6D743-483D-48EB-B231-F4364C2107F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B1EB19-05BC-4CE8-9F88-780C2A7AD16C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onstantia" pitchFamily="18" charset="0"/>
            </a:rPr>
            <a:t>Уведомление спортсмена</a:t>
          </a:r>
        </a:p>
      </dgm:t>
    </dgm:pt>
    <dgm:pt modelId="{38777F51-E228-4E5F-9016-64C5EF28B981}" type="parTrans" cxnId="{F910504B-FEF9-432B-91E4-C44AD9CB3F19}">
      <dgm:prSet/>
      <dgm:spPr/>
      <dgm:t>
        <a:bodyPr/>
        <a:lstStyle/>
        <a:p>
          <a:endParaRPr lang="ru-RU"/>
        </a:p>
      </dgm:t>
    </dgm:pt>
    <dgm:pt modelId="{B13080BE-BE3B-4B05-B21B-F35EF857221D}" type="sibTrans" cxnId="{F910504B-FEF9-432B-91E4-C44AD9CB3F1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12D2552-51E7-47B5-8971-3AA5ADD7CCB6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onstantia" pitchFamily="18" charset="0"/>
            </a:rPr>
            <a:t>права и обязанности</a:t>
          </a:r>
        </a:p>
      </dgm:t>
    </dgm:pt>
    <dgm:pt modelId="{96D0084D-0304-4A3B-96CD-5EDF67A875F3}" type="parTrans" cxnId="{0DA632AF-3D0E-4078-A08C-0665028F65B9}">
      <dgm:prSet/>
      <dgm:spPr/>
      <dgm:t>
        <a:bodyPr/>
        <a:lstStyle/>
        <a:p>
          <a:endParaRPr lang="ru-RU"/>
        </a:p>
      </dgm:t>
    </dgm:pt>
    <dgm:pt modelId="{A73E5E6E-91E3-4C03-AC7D-38B6BAD07579}" type="sibTrans" cxnId="{0DA632AF-3D0E-4078-A08C-0665028F65B9}">
      <dgm:prSet/>
      <dgm:spPr/>
      <dgm:t>
        <a:bodyPr/>
        <a:lstStyle/>
        <a:p>
          <a:endParaRPr lang="ru-RU"/>
        </a:p>
      </dgm:t>
    </dgm:pt>
    <dgm:pt modelId="{60746EDF-0C1E-4015-8D03-A2B8856F7C5B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onstantia" pitchFamily="18" charset="0"/>
            </a:rPr>
            <a:t>Пункт допинг контроля</a:t>
          </a:r>
        </a:p>
      </dgm:t>
    </dgm:pt>
    <dgm:pt modelId="{52963781-869F-44B4-A77E-E58393C39430}" type="parTrans" cxnId="{F604F11F-78C8-4392-8D96-3CB3AECC024A}">
      <dgm:prSet/>
      <dgm:spPr/>
      <dgm:t>
        <a:bodyPr/>
        <a:lstStyle/>
        <a:p>
          <a:endParaRPr lang="ru-RU"/>
        </a:p>
      </dgm:t>
    </dgm:pt>
    <dgm:pt modelId="{6FA02EF6-6661-4DF7-9776-FEC4043FFB39}" type="sibTrans" cxnId="{F604F11F-78C8-4392-8D96-3CB3AECC024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EBBCC47-2084-4667-9ABE-A225A67B7937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onstantia" pitchFamily="18" charset="0"/>
            </a:rPr>
            <a:t>правила поведения</a:t>
          </a:r>
        </a:p>
      </dgm:t>
    </dgm:pt>
    <dgm:pt modelId="{984C1738-0C36-4684-9A5B-E67803167840}" type="parTrans" cxnId="{04A6EA7F-E334-45A4-AB0B-29105A6D08C8}">
      <dgm:prSet/>
      <dgm:spPr/>
      <dgm:t>
        <a:bodyPr/>
        <a:lstStyle/>
        <a:p>
          <a:endParaRPr lang="ru-RU"/>
        </a:p>
      </dgm:t>
    </dgm:pt>
    <dgm:pt modelId="{3D9B13B1-F63A-46DD-9A53-2D6DF69CCAC8}" type="sibTrans" cxnId="{04A6EA7F-E334-45A4-AB0B-29105A6D08C8}">
      <dgm:prSet/>
      <dgm:spPr/>
      <dgm:t>
        <a:bodyPr/>
        <a:lstStyle/>
        <a:p>
          <a:endParaRPr lang="ru-RU"/>
        </a:p>
      </dgm:t>
    </dgm:pt>
    <dgm:pt modelId="{E893A14B-B5C3-44DC-B753-B6C08C5AF6FD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latin typeface="Constantia" pitchFamily="18" charset="0"/>
            </a:rPr>
            <a:t>Процедура отбора пробы</a:t>
          </a:r>
        </a:p>
      </dgm:t>
    </dgm:pt>
    <dgm:pt modelId="{582A06FA-25D5-44DD-A740-4ADB9E72B05C}" type="parTrans" cxnId="{0F4AAA56-1BB9-411B-AC7A-EA13D4209AF8}">
      <dgm:prSet/>
      <dgm:spPr/>
      <dgm:t>
        <a:bodyPr/>
        <a:lstStyle/>
        <a:p>
          <a:endParaRPr lang="ru-RU"/>
        </a:p>
      </dgm:t>
    </dgm:pt>
    <dgm:pt modelId="{775D5551-0215-4E18-8FC5-6B206C847262}" type="sibTrans" cxnId="{0F4AAA56-1BB9-411B-AC7A-EA13D4209AF8}">
      <dgm:prSet/>
      <dgm:spPr/>
      <dgm:t>
        <a:bodyPr/>
        <a:lstStyle/>
        <a:p>
          <a:endParaRPr lang="ru-RU"/>
        </a:p>
      </dgm:t>
    </dgm:pt>
    <dgm:pt modelId="{A10BD999-7947-4BEF-8E08-86407D156B6F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onstantia" pitchFamily="18" charset="0"/>
            </a:rPr>
            <a:t>пробы: стандартная, промежуточная, дополнительная</a:t>
          </a:r>
        </a:p>
      </dgm:t>
    </dgm:pt>
    <dgm:pt modelId="{46F8A187-1750-45B3-BDFA-DC06641AB56F}" type="parTrans" cxnId="{AACF7F16-8375-4C90-87F6-01678708F4C1}">
      <dgm:prSet/>
      <dgm:spPr/>
      <dgm:t>
        <a:bodyPr/>
        <a:lstStyle/>
        <a:p>
          <a:endParaRPr lang="ru-RU"/>
        </a:p>
      </dgm:t>
    </dgm:pt>
    <dgm:pt modelId="{AF2198CF-6164-4D1B-B186-1B65E9D4EF85}" type="sibTrans" cxnId="{AACF7F16-8375-4C90-87F6-01678708F4C1}">
      <dgm:prSet/>
      <dgm:spPr/>
      <dgm:t>
        <a:bodyPr/>
        <a:lstStyle/>
        <a:p>
          <a:endParaRPr lang="ru-RU"/>
        </a:p>
      </dgm:t>
    </dgm:pt>
    <dgm:pt modelId="{688DB059-8322-45D3-B347-7BA6F31C5779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onstantia" pitchFamily="18" charset="0"/>
            </a:rPr>
            <a:t>отсрочка</a:t>
          </a:r>
        </a:p>
      </dgm:t>
    </dgm:pt>
    <dgm:pt modelId="{EE329774-04DA-4BAA-97C8-7F9C66C46EF3}" type="parTrans" cxnId="{EFB51048-5685-4D1B-941F-24FCD526D570}">
      <dgm:prSet/>
      <dgm:spPr/>
      <dgm:t>
        <a:bodyPr/>
        <a:lstStyle/>
        <a:p>
          <a:endParaRPr lang="ru-RU"/>
        </a:p>
      </dgm:t>
    </dgm:pt>
    <dgm:pt modelId="{4DDEE3D1-923F-485D-A109-D877382109DD}" type="sibTrans" cxnId="{EFB51048-5685-4D1B-941F-24FCD526D570}">
      <dgm:prSet/>
      <dgm:spPr/>
      <dgm:t>
        <a:bodyPr/>
        <a:lstStyle/>
        <a:p>
          <a:endParaRPr lang="ru-RU"/>
        </a:p>
      </dgm:t>
    </dgm:pt>
    <dgm:pt modelId="{B9667DEC-F546-426B-A537-CB0E41433B01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onstantia" pitchFamily="18" charset="0"/>
            </a:rPr>
            <a:t>нахождение до окончания процедуры</a:t>
          </a:r>
        </a:p>
      </dgm:t>
    </dgm:pt>
    <dgm:pt modelId="{38B8DD30-C411-4C59-8873-5199B32C7240}" type="parTrans" cxnId="{5DFD0B8A-0126-48B0-943C-7CB987C2F7C1}">
      <dgm:prSet/>
      <dgm:spPr/>
      <dgm:t>
        <a:bodyPr/>
        <a:lstStyle/>
        <a:p>
          <a:endParaRPr lang="ru-RU"/>
        </a:p>
      </dgm:t>
    </dgm:pt>
    <dgm:pt modelId="{924F8083-C2CE-42D4-A816-AA42313C79B1}" type="sibTrans" cxnId="{5DFD0B8A-0126-48B0-943C-7CB987C2F7C1}">
      <dgm:prSet/>
      <dgm:spPr/>
      <dgm:t>
        <a:bodyPr/>
        <a:lstStyle/>
        <a:p>
          <a:endParaRPr lang="ru-RU"/>
        </a:p>
      </dgm:t>
    </dgm:pt>
    <dgm:pt modelId="{6BF6B209-2E05-4EC9-B2DD-2A6E1E3508E2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onstantia" pitchFamily="18" charset="0"/>
            </a:rPr>
            <a:t>кровь</a:t>
          </a:r>
        </a:p>
      </dgm:t>
    </dgm:pt>
    <dgm:pt modelId="{076296F8-AB6A-432E-995C-161C8A28C172}" type="parTrans" cxnId="{A13DF1D7-70EC-41ED-8F6C-1EBF7290263A}">
      <dgm:prSet/>
      <dgm:spPr/>
      <dgm:t>
        <a:bodyPr/>
        <a:lstStyle/>
        <a:p>
          <a:endParaRPr lang="ru-RU"/>
        </a:p>
      </dgm:t>
    </dgm:pt>
    <dgm:pt modelId="{DC6056DB-108F-457B-84B9-84C26C7ACB1F}" type="sibTrans" cxnId="{A13DF1D7-70EC-41ED-8F6C-1EBF7290263A}">
      <dgm:prSet/>
      <dgm:spPr/>
      <dgm:t>
        <a:bodyPr/>
        <a:lstStyle/>
        <a:p>
          <a:endParaRPr lang="ru-RU"/>
        </a:p>
      </dgm:t>
    </dgm:pt>
    <dgm:pt modelId="{71439279-2F81-4850-90A3-20B2B73ADD7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Constantia" pitchFamily="18" charset="0"/>
            </a:rPr>
            <a:t>модификации</a:t>
          </a:r>
        </a:p>
      </dgm:t>
    </dgm:pt>
    <dgm:pt modelId="{ED1D5749-5CE5-4CE0-98AC-9EA7EDD30215}" type="parTrans" cxnId="{2302B5C0-1C09-4966-9246-A834A7DAEE1A}">
      <dgm:prSet/>
      <dgm:spPr/>
      <dgm:t>
        <a:bodyPr/>
        <a:lstStyle/>
        <a:p>
          <a:endParaRPr lang="ru-RU"/>
        </a:p>
      </dgm:t>
    </dgm:pt>
    <dgm:pt modelId="{00EBF948-F2B1-43C9-82F7-23369DA5026F}" type="sibTrans" cxnId="{2302B5C0-1C09-4966-9246-A834A7DAEE1A}">
      <dgm:prSet/>
      <dgm:spPr/>
      <dgm:t>
        <a:bodyPr/>
        <a:lstStyle/>
        <a:p>
          <a:endParaRPr lang="ru-RU"/>
        </a:p>
      </dgm:t>
    </dgm:pt>
    <dgm:pt modelId="{88884996-F014-443A-8486-7D96C0B792C8}" type="pres">
      <dgm:prSet presAssocID="{CF36D743-483D-48EB-B231-F4364C2107FB}" presName="linearFlow" presStyleCnt="0">
        <dgm:presLayoutVars>
          <dgm:dir/>
          <dgm:animLvl val="lvl"/>
          <dgm:resizeHandles val="exact"/>
        </dgm:presLayoutVars>
      </dgm:prSet>
      <dgm:spPr/>
    </dgm:pt>
    <dgm:pt modelId="{73121806-28F4-4276-8BB3-92958779F993}" type="pres">
      <dgm:prSet presAssocID="{97B1EB19-05BC-4CE8-9F88-780C2A7AD16C}" presName="composite" presStyleCnt="0"/>
      <dgm:spPr/>
    </dgm:pt>
    <dgm:pt modelId="{FDF0CA68-A5C7-447A-88D1-AD882FC7FB9B}" type="pres">
      <dgm:prSet presAssocID="{97B1EB19-05BC-4CE8-9F88-780C2A7AD16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26EE48D-1693-403D-AC6D-3B5F3C58B471}" type="pres">
      <dgm:prSet presAssocID="{97B1EB19-05BC-4CE8-9F88-780C2A7AD16C}" presName="parSh" presStyleLbl="node1" presStyleIdx="0" presStyleCnt="3"/>
      <dgm:spPr/>
    </dgm:pt>
    <dgm:pt modelId="{4B77DD35-502A-4A55-9F2D-6D89DB15CE3E}" type="pres">
      <dgm:prSet presAssocID="{97B1EB19-05BC-4CE8-9F88-780C2A7AD16C}" presName="desTx" presStyleLbl="fgAcc1" presStyleIdx="0" presStyleCnt="3">
        <dgm:presLayoutVars>
          <dgm:bulletEnabled val="1"/>
        </dgm:presLayoutVars>
      </dgm:prSet>
      <dgm:spPr/>
    </dgm:pt>
    <dgm:pt modelId="{F3828548-944A-46A7-8CAE-D460CEB802CD}" type="pres">
      <dgm:prSet presAssocID="{B13080BE-BE3B-4B05-B21B-F35EF857221D}" presName="sibTrans" presStyleLbl="sibTrans2D1" presStyleIdx="0" presStyleCnt="2"/>
      <dgm:spPr/>
    </dgm:pt>
    <dgm:pt modelId="{18D8B74A-FF6C-4755-B287-C9B112C98314}" type="pres">
      <dgm:prSet presAssocID="{B13080BE-BE3B-4B05-B21B-F35EF857221D}" presName="connTx" presStyleLbl="sibTrans2D1" presStyleIdx="0" presStyleCnt="2"/>
      <dgm:spPr/>
    </dgm:pt>
    <dgm:pt modelId="{02D5936C-2B4C-4C74-BE29-93EA5CF7B739}" type="pres">
      <dgm:prSet presAssocID="{60746EDF-0C1E-4015-8D03-A2B8856F7C5B}" presName="composite" presStyleCnt="0"/>
      <dgm:spPr/>
    </dgm:pt>
    <dgm:pt modelId="{952154E2-BB85-45A8-85A7-D5AD0B1B30F7}" type="pres">
      <dgm:prSet presAssocID="{60746EDF-0C1E-4015-8D03-A2B8856F7C5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BCF2B6-4D49-4F3E-B16A-358769AB86EE}" type="pres">
      <dgm:prSet presAssocID="{60746EDF-0C1E-4015-8D03-A2B8856F7C5B}" presName="parSh" presStyleLbl="node1" presStyleIdx="1" presStyleCnt="3"/>
      <dgm:spPr/>
    </dgm:pt>
    <dgm:pt modelId="{5B661666-3F1F-4BB7-B727-6AC84A071DA2}" type="pres">
      <dgm:prSet presAssocID="{60746EDF-0C1E-4015-8D03-A2B8856F7C5B}" presName="desTx" presStyleLbl="fgAcc1" presStyleIdx="1" presStyleCnt="3">
        <dgm:presLayoutVars>
          <dgm:bulletEnabled val="1"/>
        </dgm:presLayoutVars>
      </dgm:prSet>
      <dgm:spPr/>
    </dgm:pt>
    <dgm:pt modelId="{4A8FE42B-D3E5-4EEE-B476-D3026C15E29C}" type="pres">
      <dgm:prSet presAssocID="{6FA02EF6-6661-4DF7-9776-FEC4043FFB39}" presName="sibTrans" presStyleLbl="sibTrans2D1" presStyleIdx="1" presStyleCnt="2"/>
      <dgm:spPr/>
    </dgm:pt>
    <dgm:pt modelId="{07BE09B5-030B-47F0-98B2-B68FEED51A49}" type="pres">
      <dgm:prSet presAssocID="{6FA02EF6-6661-4DF7-9776-FEC4043FFB39}" presName="connTx" presStyleLbl="sibTrans2D1" presStyleIdx="1" presStyleCnt="2"/>
      <dgm:spPr/>
    </dgm:pt>
    <dgm:pt modelId="{EF503C0A-8DA6-439D-872A-B40AF482655E}" type="pres">
      <dgm:prSet presAssocID="{E893A14B-B5C3-44DC-B753-B6C08C5AF6FD}" presName="composite" presStyleCnt="0"/>
      <dgm:spPr/>
    </dgm:pt>
    <dgm:pt modelId="{261A5229-70FA-41F0-8757-1981E3099004}" type="pres">
      <dgm:prSet presAssocID="{E893A14B-B5C3-44DC-B753-B6C08C5AF6F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5E0E769-96AD-41FA-83A0-109E68209DE5}" type="pres">
      <dgm:prSet presAssocID="{E893A14B-B5C3-44DC-B753-B6C08C5AF6FD}" presName="parSh" presStyleLbl="node1" presStyleIdx="2" presStyleCnt="3"/>
      <dgm:spPr/>
    </dgm:pt>
    <dgm:pt modelId="{3D069014-3068-4A66-9C8F-E2AF7A8018CA}" type="pres">
      <dgm:prSet presAssocID="{E893A14B-B5C3-44DC-B753-B6C08C5AF6FD}" presName="desTx" presStyleLbl="fgAcc1" presStyleIdx="2" presStyleCnt="3">
        <dgm:presLayoutVars>
          <dgm:bulletEnabled val="1"/>
        </dgm:presLayoutVars>
      </dgm:prSet>
      <dgm:spPr/>
    </dgm:pt>
  </dgm:ptLst>
  <dgm:cxnLst>
    <dgm:cxn modelId="{6E130F01-AE4A-4507-98EB-DC342BF7586F}" type="presOf" srcId="{6EBBCC47-2084-4667-9ABE-A225A67B7937}" destId="{5B661666-3F1F-4BB7-B727-6AC84A071DA2}" srcOrd="0" destOrd="0" presId="urn:microsoft.com/office/officeart/2005/8/layout/process3"/>
    <dgm:cxn modelId="{E1D58712-663C-4A5B-8487-1DCCB32D6EA7}" type="presOf" srcId="{E893A14B-B5C3-44DC-B753-B6C08C5AF6FD}" destId="{F5E0E769-96AD-41FA-83A0-109E68209DE5}" srcOrd="1" destOrd="0" presId="urn:microsoft.com/office/officeart/2005/8/layout/process3"/>
    <dgm:cxn modelId="{AACF7F16-8375-4C90-87F6-01678708F4C1}" srcId="{E893A14B-B5C3-44DC-B753-B6C08C5AF6FD}" destId="{A10BD999-7947-4BEF-8E08-86407D156B6F}" srcOrd="0" destOrd="0" parTransId="{46F8A187-1750-45B3-BDFA-DC06641AB56F}" sibTransId="{AF2198CF-6164-4D1B-B186-1B65E9D4EF85}"/>
    <dgm:cxn modelId="{F604F11F-78C8-4392-8D96-3CB3AECC024A}" srcId="{CF36D743-483D-48EB-B231-F4364C2107FB}" destId="{60746EDF-0C1E-4015-8D03-A2B8856F7C5B}" srcOrd="1" destOrd="0" parTransId="{52963781-869F-44B4-A77E-E58393C39430}" sibTransId="{6FA02EF6-6661-4DF7-9776-FEC4043FFB39}"/>
    <dgm:cxn modelId="{9A424D33-4B63-4DFB-B726-923F3FE74D3F}" type="presOf" srcId="{B9667DEC-F546-426B-A537-CB0E41433B01}" destId="{5B661666-3F1F-4BB7-B727-6AC84A071DA2}" srcOrd="0" destOrd="1" presId="urn:microsoft.com/office/officeart/2005/8/layout/process3"/>
    <dgm:cxn modelId="{0135355F-6A4A-404B-9A37-F75B8AF72E44}" type="presOf" srcId="{97B1EB19-05BC-4CE8-9F88-780C2A7AD16C}" destId="{E26EE48D-1693-403D-AC6D-3B5F3C58B471}" srcOrd="1" destOrd="0" presId="urn:microsoft.com/office/officeart/2005/8/layout/process3"/>
    <dgm:cxn modelId="{EFB51048-5685-4D1B-941F-24FCD526D570}" srcId="{97B1EB19-05BC-4CE8-9F88-780C2A7AD16C}" destId="{688DB059-8322-45D3-B347-7BA6F31C5779}" srcOrd="1" destOrd="0" parTransId="{EE329774-04DA-4BAA-97C8-7F9C66C46EF3}" sibTransId="{4DDEE3D1-923F-485D-A109-D877382109DD}"/>
    <dgm:cxn modelId="{1B824C49-05A1-4DD8-86D5-6C2BC68A0CF0}" type="presOf" srcId="{B13080BE-BE3B-4B05-B21B-F35EF857221D}" destId="{F3828548-944A-46A7-8CAE-D460CEB802CD}" srcOrd="0" destOrd="0" presId="urn:microsoft.com/office/officeart/2005/8/layout/process3"/>
    <dgm:cxn modelId="{F910504B-FEF9-432B-91E4-C44AD9CB3F19}" srcId="{CF36D743-483D-48EB-B231-F4364C2107FB}" destId="{97B1EB19-05BC-4CE8-9F88-780C2A7AD16C}" srcOrd="0" destOrd="0" parTransId="{38777F51-E228-4E5F-9016-64C5EF28B981}" sibTransId="{B13080BE-BE3B-4B05-B21B-F35EF857221D}"/>
    <dgm:cxn modelId="{0F4AAA56-1BB9-411B-AC7A-EA13D4209AF8}" srcId="{CF36D743-483D-48EB-B231-F4364C2107FB}" destId="{E893A14B-B5C3-44DC-B753-B6C08C5AF6FD}" srcOrd="2" destOrd="0" parTransId="{582A06FA-25D5-44DD-A740-4ADB9E72B05C}" sibTransId="{775D5551-0215-4E18-8FC5-6B206C847262}"/>
    <dgm:cxn modelId="{20CDC77F-EADC-43ED-9608-270AE96EFF2D}" type="presOf" srcId="{CF36D743-483D-48EB-B231-F4364C2107FB}" destId="{88884996-F014-443A-8486-7D96C0B792C8}" srcOrd="0" destOrd="0" presId="urn:microsoft.com/office/officeart/2005/8/layout/process3"/>
    <dgm:cxn modelId="{04A6EA7F-E334-45A4-AB0B-29105A6D08C8}" srcId="{60746EDF-0C1E-4015-8D03-A2B8856F7C5B}" destId="{6EBBCC47-2084-4667-9ABE-A225A67B7937}" srcOrd="0" destOrd="0" parTransId="{984C1738-0C36-4684-9A5B-E67803167840}" sibTransId="{3D9B13B1-F63A-46DD-9A53-2D6DF69CCAC8}"/>
    <dgm:cxn modelId="{12D46D85-7C50-43F1-8FE1-E895F8C74662}" type="presOf" srcId="{60746EDF-0C1E-4015-8D03-A2B8856F7C5B}" destId="{952154E2-BB85-45A8-85A7-D5AD0B1B30F7}" srcOrd="0" destOrd="0" presId="urn:microsoft.com/office/officeart/2005/8/layout/process3"/>
    <dgm:cxn modelId="{4024D585-8785-4411-BC7E-4AD5AA3D39BD}" type="presOf" srcId="{6BF6B209-2E05-4EC9-B2DD-2A6E1E3508E2}" destId="{3D069014-3068-4A66-9C8F-E2AF7A8018CA}" srcOrd="0" destOrd="1" presId="urn:microsoft.com/office/officeart/2005/8/layout/process3"/>
    <dgm:cxn modelId="{753BAE87-C2AA-43A2-99B6-D171D5F5CEE2}" type="presOf" srcId="{A10BD999-7947-4BEF-8E08-86407D156B6F}" destId="{3D069014-3068-4A66-9C8F-E2AF7A8018CA}" srcOrd="0" destOrd="0" presId="urn:microsoft.com/office/officeart/2005/8/layout/process3"/>
    <dgm:cxn modelId="{5DFD0B8A-0126-48B0-943C-7CB987C2F7C1}" srcId="{60746EDF-0C1E-4015-8D03-A2B8856F7C5B}" destId="{B9667DEC-F546-426B-A537-CB0E41433B01}" srcOrd="1" destOrd="0" parTransId="{38B8DD30-C411-4C59-8873-5199B32C7240}" sibTransId="{924F8083-C2CE-42D4-A816-AA42313C79B1}"/>
    <dgm:cxn modelId="{51802C97-CE73-4299-9AB6-8AC885A08B89}" type="presOf" srcId="{112D2552-51E7-47B5-8971-3AA5ADD7CCB6}" destId="{4B77DD35-502A-4A55-9F2D-6D89DB15CE3E}" srcOrd="0" destOrd="0" presId="urn:microsoft.com/office/officeart/2005/8/layout/process3"/>
    <dgm:cxn modelId="{B700329A-A14A-4B31-AC93-28C14F3C055C}" type="presOf" srcId="{B13080BE-BE3B-4B05-B21B-F35EF857221D}" destId="{18D8B74A-FF6C-4755-B287-C9B112C98314}" srcOrd="1" destOrd="0" presId="urn:microsoft.com/office/officeart/2005/8/layout/process3"/>
    <dgm:cxn modelId="{C45A6EAB-42D4-4F86-9964-2A642CC462F6}" type="presOf" srcId="{6FA02EF6-6661-4DF7-9776-FEC4043FFB39}" destId="{07BE09B5-030B-47F0-98B2-B68FEED51A49}" srcOrd="1" destOrd="0" presId="urn:microsoft.com/office/officeart/2005/8/layout/process3"/>
    <dgm:cxn modelId="{A852E3AB-F3F3-4E55-95F4-607D94C5C915}" type="presOf" srcId="{6FA02EF6-6661-4DF7-9776-FEC4043FFB39}" destId="{4A8FE42B-D3E5-4EEE-B476-D3026C15E29C}" srcOrd="0" destOrd="0" presId="urn:microsoft.com/office/officeart/2005/8/layout/process3"/>
    <dgm:cxn modelId="{0DA632AF-3D0E-4078-A08C-0665028F65B9}" srcId="{97B1EB19-05BC-4CE8-9F88-780C2A7AD16C}" destId="{112D2552-51E7-47B5-8971-3AA5ADD7CCB6}" srcOrd="0" destOrd="0" parTransId="{96D0084D-0304-4A3B-96CD-5EDF67A875F3}" sibTransId="{A73E5E6E-91E3-4C03-AC7D-38B6BAD07579}"/>
    <dgm:cxn modelId="{BF5CFBBF-70D2-4D1D-99DD-4C098A4878D4}" type="presOf" srcId="{71439279-2F81-4850-90A3-20B2B73ADD7A}" destId="{3D069014-3068-4A66-9C8F-E2AF7A8018CA}" srcOrd="0" destOrd="2" presId="urn:microsoft.com/office/officeart/2005/8/layout/process3"/>
    <dgm:cxn modelId="{2302B5C0-1C09-4966-9246-A834A7DAEE1A}" srcId="{E893A14B-B5C3-44DC-B753-B6C08C5AF6FD}" destId="{71439279-2F81-4850-90A3-20B2B73ADD7A}" srcOrd="2" destOrd="0" parTransId="{ED1D5749-5CE5-4CE0-98AC-9EA7EDD30215}" sibTransId="{00EBF948-F2B1-43C9-82F7-23369DA5026F}"/>
    <dgm:cxn modelId="{A64596C9-EE5C-4AFB-A54C-5A7713C79F83}" type="presOf" srcId="{97B1EB19-05BC-4CE8-9F88-780C2A7AD16C}" destId="{FDF0CA68-A5C7-447A-88D1-AD882FC7FB9B}" srcOrd="0" destOrd="0" presId="urn:microsoft.com/office/officeart/2005/8/layout/process3"/>
    <dgm:cxn modelId="{A6F03CCB-5BE0-43E0-9E71-C6037704BF6A}" type="presOf" srcId="{60746EDF-0C1E-4015-8D03-A2B8856F7C5B}" destId="{E9BCF2B6-4D49-4F3E-B16A-358769AB86EE}" srcOrd="1" destOrd="0" presId="urn:microsoft.com/office/officeart/2005/8/layout/process3"/>
    <dgm:cxn modelId="{A13DF1D7-70EC-41ED-8F6C-1EBF7290263A}" srcId="{E893A14B-B5C3-44DC-B753-B6C08C5AF6FD}" destId="{6BF6B209-2E05-4EC9-B2DD-2A6E1E3508E2}" srcOrd="1" destOrd="0" parTransId="{076296F8-AB6A-432E-995C-161C8A28C172}" sibTransId="{DC6056DB-108F-457B-84B9-84C26C7ACB1F}"/>
    <dgm:cxn modelId="{EFE4F1D7-E2B5-465E-BC10-F5FAA5A1D0C4}" type="presOf" srcId="{688DB059-8322-45D3-B347-7BA6F31C5779}" destId="{4B77DD35-502A-4A55-9F2D-6D89DB15CE3E}" srcOrd="0" destOrd="1" presId="urn:microsoft.com/office/officeart/2005/8/layout/process3"/>
    <dgm:cxn modelId="{ED1853FC-C236-4C80-BFC5-3E87B978CC3A}" type="presOf" srcId="{E893A14B-B5C3-44DC-B753-B6C08C5AF6FD}" destId="{261A5229-70FA-41F0-8757-1981E3099004}" srcOrd="0" destOrd="0" presId="urn:microsoft.com/office/officeart/2005/8/layout/process3"/>
    <dgm:cxn modelId="{CD414431-7AA6-499F-921B-CFAF2638966C}" type="presParOf" srcId="{88884996-F014-443A-8486-7D96C0B792C8}" destId="{73121806-28F4-4276-8BB3-92958779F993}" srcOrd="0" destOrd="0" presId="urn:microsoft.com/office/officeart/2005/8/layout/process3"/>
    <dgm:cxn modelId="{A6466ED9-A225-4919-8C0F-0423BF223307}" type="presParOf" srcId="{73121806-28F4-4276-8BB3-92958779F993}" destId="{FDF0CA68-A5C7-447A-88D1-AD882FC7FB9B}" srcOrd="0" destOrd="0" presId="urn:microsoft.com/office/officeart/2005/8/layout/process3"/>
    <dgm:cxn modelId="{D9F263D5-D409-4E78-81F5-D06D3ADAD6DA}" type="presParOf" srcId="{73121806-28F4-4276-8BB3-92958779F993}" destId="{E26EE48D-1693-403D-AC6D-3B5F3C58B471}" srcOrd="1" destOrd="0" presId="urn:microsoft.com/office/officeart/2005/8/layout/process3"/>
    <dgm:cxn modelId="{0D709BDD-1EA0-4B9E-8AA7-E5D6670E02BC}" type="presParOf" srcId="{73121806-28F4-4276-8BB3-92958779F993}" destId="{4B77DD35-502A-4A55-9F2D-6D89DB15CE3E}" srcOrd="2" destOrd="0" presId="urn:microsoft.com/office/officeart/2005/8/layout/process3"/>
    <dgm:cxn modelId="{CC226991-0269-440B-9542-7358105A0853}" type="presParOf" srcId="{88884996-F014-443A-8486-7D96C0B792C8}" destId="{F3828548-944A-46A7-8CAE-D460CEB802CD}" srcOrd="1" destOrd="0" presId="urn:microsoft.com/office/officeart/2005/8/layout/process3"/>
    <dgm:cxn modelId="{AD408522-D4FD-4902-BAA6-FA0AC716581D}" type="presParOf" srcId="{F3828548-944A-46A7-8CAE-D460CEB802CD}" destId="{18D8B74A-FF6C-4755-B287-C9B112C98314}" srcOrd="0" destOrd="0" presId="urn:microsoft.com/office/officeart/2005/8/layout/process3"/>
    <dgm:cxn modelId="{B2F26C55-C390-4490-B6D6-6FE9CC0EBA71}" type="presParOf" srcId="{88884996-F014-443A-8486-7D96C0B792C8}" destId="{02D5936C-2B4C-4C74-BE29-93EA5CF7B739}" srcOrd="2" destOrd="0" presId="urn:microsoft.com/office/officeart/2005/8/layout/process3"/>
    <dgm:cxn modelId="{3C862160-F5EB-4090-90E9-4BAB030B456F}" type="presParOf" srcId="{02D5936C-2B4C-4C74-BE29-93EA5CF7B739}" destId="{952154E2-BB85-45A8-85A7-D5AD0B1B30F7}" srcOrd="0" destOrd="0" presId="urn:microsoft.com/office/officeart/2005/8/layout/process3"/>
    <dgm:cxn modelId="{8E9E7348-0561-4233-B44D-EE9D525A85BB}" type="presParOf" srcId="{02D5936C-2B4C-4C74-BE29-93EA5CF7B739}" destId="{E9BCF2B6-4D49-4F3E-B16A-358769AB86EE}" srcOrd="1" destOrd="0" presId="urn:microsoft.com/office/officeart/2005/8/layout/process3"/>
    <dgm:cxn modelId="{36D8EAA9-8BE5-481B-9CB3-013D05134976}" type="presParOf" srcId="{02D5936C-2B4C-4C74-BE29-93EA5CF7B739}" destId="{5B661666-3F1F-4BB7-B727-6AC84A071DA2}" srcOrd="2" destOrd="0" presId="urn:microsoft.com/office/officeart/2005/8/layout/process3"/>
    <dgm:cxn modelId="{E04ED067-D6FA-4A09-9B25-9F1043F5C1AC}" type="presParOf" srcId="{88884996-F014-443A-8486-7D96C0B792C8}" destId="{4A8FE42B-D3E5-4EEE-B476-D3026C15E29C}" srcOrd="3" destOrd="0" presId="urn:microsoft.com/office/officeart/2005/8/layout/process3"/>
    <dgm:cxn modelId="{B21F592A-C9FD-4AEC-BCD1-11263BE6B40D}" type="presParOf" srcId="{4A8FE42B-D3E5-4EEE-B476-D3026C15E29C}" destId="{07BE09B5-030B-47F0-98B2-B68FEED51A49}" srcOrd="0" destOrd="0" presId="urn:microsoft.com/office/officeart/2005/8/layout/process3"/>
    <dgm:cxn modelId="{8C4ACBF9-7C96-44A2-941C-EF3A2D37308C}" type="presParOf" srcId="{88884996-F014-443A-8486-7D96C0B792C8}" destId="{EF503C0A-8DA6-439D-872A-B40AF482655E}" srcOrd="4" destOrd="0" presId="urn:microsoft.com/office/officeart/2005/8/layout/process3"/>
    <dgm:cxn modelId="{0B5DA583-DB70-4F45-863C-D5C484335B30}" type="presParOf" srcId="{EF503C0A-8DA6-439D-872A-B40AF482655E}" destId="{261A5229-70FA-41F0-8757-1981E3099004}" srcOrd="0" destOrd="0" presId="urn:microsoft.com/office/officeart/2005/8/layout/process3"/>
    <dgm:cxn modelId="{1E8D13DC-D175-4CCA-B7ED-561C4BF24F9A}" type="presParOf" srcId="{EF503C0A-8DA6-439D-872A-B40AF482655E}" destId="{F5E0E769-96AD-41FA-83A0-109E68209DE5}" srcOrd="1" destOrd="0" presId="urn:microsoft.com/office/officeart/2005/8/layout/process3"/>
    <dgm:cxn modelId="{2B9C7403-112E-44AC-B897-DBB081B56538}" type="presParOf" srcId="{EF503C0A-8DA6-439D-872A-B40AF482655E}" destId="{3D069014-3068-4A66-9C8F-E2AF7A8018C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EE48D-1693-403D-AC6D-3B5F3C58B471}">
      <dsp:nvSpPr>
        <dsp:cNvPr id="0" name=""/>
        <dsp:cNvSpPr/>
      </dsp:nvSpPr>
      <dsp:spPr>
        <a:xfrm>
          <a:off x="4093" y="1144768"/>
          <a:ext cx="1861062" cy="8823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Constantia" pitchFamily="18" charset="0"/>
            </a:rPr>
            <a:t>Уведомление спортсмена</a:t>
          </a:r>
        </a:p>
      </dsp:txBody>
      <dsp:txXfrm>
        <a:off x="4093" y="1144768"/>
        <a:ext cx="1861062" cy="588212"/>
      </dsp:txXfrm>
    </dsp:sp>
    <dsp:sp modelId="{4B77DD35-502A-4A55-9F2D-6D89DB15CE3E}">
      <dsp:nvSpPr>
        <dsp:cNvPr id="0" name=""/>
        <dsp:cNvSpPr/>
      </dsp:nvSpPr>
      <dsp:spPr>
        <a:xfrm>
          <a:off x="385274" y="1732981"/>
          <a:ext cx="1861062" cy="16482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onstantia" pitchFamily="18" charset="0"/>
            </a:rPr>
            <a:t>права и обязанности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onstantia" pitchFamily="18" charset="0"/>
            </a:rPr>
            <a:t>отсрочка</a:t>
          </a:r>
        </a:p>
      </dsp:txBody>
      <dsp:txXfrm>
        <a:off x="433548" y="1781255"/>
        <a:ext cx="1764514" cy="1551664"/>
      </dsp:txXfrm>
    </dsp:sp>
    <dsp:sp modelId="{F3828548-944A-46A7-8CAE-D460CEB802CD}">
      <dsp:nvSpPr>
        <dsp:cNvPr id="0" name=""/>
        <dsp:cNvSpPr/>
      </dsp:nvSpPr>
      <dsp:spPr>
        <a:xfrm>
          <a:off x="2147286" y="1207199"/>
          <a:ext cx="598116" cy="46335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2147286" y="1299869"/>
        <a:ext cx="459111" cy="278010"/>
      </dsp:txXfrm>
    </dsp:sp>
    <dsp:sp modelId="{E9BCF2B6-4D49-4F3E-B16A-358769AB86EE}">
      <dsp:nvSpPr>
        <dsp:cNvPr id="0" name=""/>
        <dsp:cNvSpPr/>
      </dsp:nvSpPr>
      <dsp:spPr>
        <a:xfrm>
          <a:off x="2993677" y="1144768"/>
          <a:ext cx="1861062" cy="8823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Constantia" pitchFamily="18" charset="0"/>
            </a:rPr>
            <a:t>Пункт допинг контроля</a:t>
          </a:r>
        </a:p>
      </dsp:txBody>
      <dsp:txXfrm>
        <a:off x="2993677" y="1144768"/>
        <a:ext cx="1861062" cy="588212"/>
      </dsp:txXfrm>
    </dsp:sp>
    <dsp:sp modelId="{5B661666-3F1F-4BB7-B727-6AC84A071DA2}">
      <dsp:nvSpPr>
        <dsp:cNvPr id="0" name=""/>
        <dsp:cNvSpPr/>
      </dsp:nvSpPr>
      <dsp:spPr>
        <a:xfrm>
          <a:off x="3374859" y="1732981"/>
          <a:ext cx="1861062" cy="16482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onstantia" pitchFamily="18" charset="0"/>
            </a:rPr>
            <a:t>правила поведения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onstantia" pitchFamily="18" charset="0"/>
            </a:rPr>
            <a:t>нахождение до окончания процедуры</a:t>
          </a:r>
        </a:p>
      </dsp:txBody>
      <dsp:txXfrm>
        <a:off x="3423133" y="1781255"/>
        <a:ext cx="1764514" cy="1551664"/>
      </dsp:txXfrm>
    </dsp:sp>
    <dsp:sp modelId="{4A8FE42B-D3E5-4EEE-B476-D3026C15E29C}">
      <dsp:nvSpPr>
        <dsp:cNvPr id="0" name=""/>
        <dsp:cNvSpPr/>
      </dsp:nvSpPr>
      <dsp:spPr>
        <a:xfrm>
          <a:off x="5136871" y="1207199"/>
          <a:ext cx="598116" cy="46335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5136871" y="1299869"/>
        <a:ext cx="459111" cy="278010"/>
      </dsp:txXfrm>
    </dsp:sp>
    <dsp:sp modelId="{F5E0E769-96AD-41FA-83A0-109E68209DE5}">
      <dsp:nvSpPr>
        <dsp:cNvPr id="0" name=""/>
        <dsp:cNvSpPr/>
      </dsp:nvSpPr>
      <dsp:spPr>
        <a:xfrm>
          <a:off x="5983262" y="1144768"/>
          <a:ext cx="1861062" cy="8823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Constantia" pitchFamily="18" charset="0"/>
            </a:rPr>
            <a:t>Процедура отбора пробы</a:t>
          </a:r>
        </a:p>
      </dsp:txBody>
      <dsp:txXfrm>
        <a:off x="5983262" y="1144768"/>
        <a:ext cx="1861062" cy="588212"/>
      </dsp:txXfrm>
    </dsp:sp>
    <dsp:sp modelId="{3D069014-3068-4A66-9C8F-E2AF7A8018CA}">
      <dsp:nvSpPr>
        <dsp:cNvPr id="0" name=""/>
        <dsp:cNvSpPr/>
      </dsp:nvSpPr>
      <dsp:spPr>
        <a:xfrm>
          <a:off x="6364443" y="1732981"/>
          <a:ext cx="1861062" cy="16482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onstantia" pitchFamily="18" charset="0"/>
            </a:rPr>
            <a:t>пробы: стандартная, промежуточная, дополнительная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onstantia" pitchFamily="18" charset="0"/>
            </a:rPr>
            <a:t>кровь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latin typeface="Constantia" pitchFamily="18" charset="0"/>
            </a:rPr>
            <a:t>модификации</a:t>
          </a:r>
        </a:p>
      </dsp:txBody>
      <dsp:txXfrm>
        <a:off x="6412717" y="1781255"/>
        <a:ext cx="1764514" cy="155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32851-0377-4F64-BB4F-97677794346A}" type="datetimeFigureOut">
              <a:rPr lang="ru-RU" smtClean="0"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EF539-B629-4C2D-8434-7DAB16441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57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693ED-97FC-43DB-9E3B-7065C1DC0DE6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7BC21-B155-407F-9369-56B3DE27D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/>
              <a:t> 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193A87-F783-4EAE-9262-05D5C224C2F7}" type="slidenum">
              <a:rPr lang="ru-RU" altLang="en-US"/>
              <a:pPr/>
              <a:t>10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/>
              <a:t> 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92FC3B-8D99-4C37-A73E-3FDDFFCB3A36}" type="slidenum">
              <a:rPr lang="ru-RU" altLang="en-US"/>
              <a:pPr/>
              <a:t>11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/>
              <a:t> 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FD7D3D-ABB1-4EA0-8F0A-3C60FB81DFFC}" type="slidenum">
              <a:rPr lang="ru-RU" altLang="en-US"/>
              <a:pPr/>
              <a:t>12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/>
              <a:t> 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7EA5CB-D418-44D1-A0F9-29CDCFF3A33D}" type="slidenum">
              <a:rPr lang="ru-RU" altLang="en-US"/>
              <a:pPr/>
              <a:t>13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/>
              <a:t> </a:t>
            </a:r>
          </a:p>
          <a:p>
            <a:endParaRPr lang="ru-RU" altLang="en-US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D2B552-147D-431F-8D94-83DF730C994A}" type="slidenum">
              <a:rPr lang="ru-RU" altLang="en-US"/>
              <a:pPr/>
              <a:t>38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/>
              <a:t> 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1858EA-E47A-41F4-BEC3-86504AA4BE3D}" type="slidenum">
              <a:rPr lang="ru-RU" altLang="en-US"/>
              <a:pPr/>
              <a:t>39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/>
              <a:t> 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1858EA-E47A-41F4-BEC3-86504AA4BE3D}" type="slidenum">
              <a:rPr lang="ru-RU" altLang="en-US"/>
              <a:pPr/>
              <a:t>41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7997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2A17-CB73-452D-A933-01F086154C39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FE4E-1F5F-4ECD-A521-BBDD9B69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2A17-CB73-452D-A933-01F086154C39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FE4E-1F5F-4ECD-A521-BBDD9B69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2A17-CB73-452D-A933-01F086154C39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FE4E-1F5F-4ECD-A521-BBDD9B69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2A17-CB73-452D-A933-01F086154C39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FE4E-1F5F-4ECD-A521-BBDD9B69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2A17-CB73-452D-A933-01F086154C39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FE4E-1F5F-4ECD-A521-BBDD9B69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2A17-CB73-452D-A933-01F086154C39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FE4E-1F5F-4ECD-A521-BBDD9B69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2A17-CB73-452D-A933-01F086154C39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FE4E-1F5F-4ECD-A521-BBDD9B69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2A17-CB73-452D-A933-01F086154C39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FE4E-1F5F-4ECD-A521-BBDD9B69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2A17-CB73-452D-A933-01F086154C39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FE4E-1F5F-4ECD-A521-BBDD9B69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2A17-CB73-452D-A933-01F086154C39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FE4E-1F5F-4ECD-A521-BBDD9B69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2A17-CB73-452D-A933-01F086154C39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FE4E-1F5F-4ECD-A521-BBDD9B69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C2A17-CB73-452D-A933-01F086154C39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7FE4E-1F5F-4ECD-A521-BBDD9B69E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list.rusad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fed42.ru/assets/images/Novosti/2011/Zakritie%20sezona%20dush5/SL73333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goodtraveldesign.files.wordpress.com/2009/08/red-flag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Противодействие допингу </a:t>
            </a:r>
            <a:br>
              <a:rPr lang="ru-RU" dirty="0"/>
            </a:br>
            <a:r>
              <a:rPr lang="ru-RU" dirty="0"/>
              <a:t>в спорте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международные документы</a:t>
            </a:r>
          </a:p>
          <a:p>
            <a:r>
              <a:rPr lang="ru-RU" dirty="0"/>
              <a:t>и</a:t>
            </a:r>
          </a:p>
          <a:p>
            <a:r>
              <a:rPr lang="ru-RU" dirty="0"/>
              <a:t>антидопинговые правила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ru-RU" altLang="en-US" sz="2400" b="1" dirty="0">
                <a:solidFill>
                  <a:srgbClr val="00B050"/>
                </a:solidFill>
                <a:latin typeface="+mn-lt"/>
                <a:cs typeface="Arial" charset="0"/>
              </a:rPr>
              <a:t>СУЩЕСТВЕННЫЕ ИЗМЕНЕНИЯ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292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353425" cy="5616575"/>
          </a:xfrm>
        </p:spPr>
        <p:txBody>
          <a:bodyPr/>
          <a:lstStyle/>
          <a:p>
            <a:pPr algn="just"/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Добавлено 2 новых вида нарушений антидопинговых правил: </a:t>
            </a:r>
          </a:p>
          <a:p>
            <a:pPr algn="just"/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Расширено определение отдельных нарушений антидопинговых правил:</a:t>
            </a:r>
          </a:p>
          <a:p>
            <a:pPr algn="just">
              <a:buFont typeface="Arial" charset="0"/>
              <a:buNone/>
            </a:pPr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algn="just">
              <a:buFont typeface="Arial" charset="0"/>
              <a:buNone/>
            </a:pPr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«фальсификация» - действия, намерено препятствующие проведению </a:t>
            </a:r>
            <a:r>
              <a:rPr lang="ru-RU" altLang="en-US" sz="1800" dirty="0" err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допинг-контроля</a:t>
            </a:r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либо попытка совершения таких действий, предоставление ложной информации, запугивание или попытка запугивания</a:t>
            </a: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ст. 2.3 теперь распространяется и на </a:t>
            </a:r>
            <a:r>
              <a:rPr lang="ru-RU" altLang="en-US" sz="1800" u="sng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уклонение</a:t>
            </a:r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от сдачи </a:t>
            </a:r>
            <a:r>
              <a:rPr lang="ru-RU" altLang="en-US" sz="1800" dirty="0" err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допинг-пробы</a:t>
            </a:r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1916832"/>
            <a:ext cx="2232025" cy="503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Соучастие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95936" y="1916832"/>
            <a:ext cx="4176713" cy="503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Запрещенное сотрудничество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20713"/>
          </a:xfrm>
        </p:spPr>
        <p:txBody>
          <a:bodyPr/>
          <a:lstStyle/>
          <a:p>
            <a:pPr eaLnBrk="1" hangingPunct="1"/>
            <a:r>
              <a:rPr lang="ru-RU" altLang="en-US" sz="2400" b="1" dirty="0">
                <a:solidFill>
                  <a:srgbClr val="00B050"/>
                </a:solidFill>
                <a:latin typeface="+mn-lt"/>
                <a:cs typeface="Arial" charset="0"/>
              </a:rPr>
              <a:t>СУЩЕСТВЕННЫЕ ИЗМЕНЕНИЯ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292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353425" cy="5616575"/>
          </a:xfrm>
        </p:spPr>
        <p:txBody>
          <a:bodyPr>
            <a:normAutofit/>
          </a:bodyPr>
          <a:lstStyle/>
          <a:p>
            <a:pPr algn="just"/>
            <a:endParaRPr lang="en-US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Увеличение стандартного срока дисквалификации до 4 лет</a:t>
            </a:r>
          </a:p>
          <a:p>
            <a:pPr algn="just"/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Введена более гибкая система определения санкций при определенных обстоятельствах</a:t>
            </a:r>
          </a:p>
          <a:p>
            <a:pPr algn="just"/>
            <a:endParaRPr lang="en-US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Введена новая категория</a:t>
            </a:r>
          </a:p>
          <a:p>
            <a:pPr algn="just"/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altLang="en-US" sz="1800" dirty="0">
                <a:ea typeface="Calibri" pitchFamily="34" charset="0"/>
                <a:cs typeface="Times New Roman" pitchFamily="18" charset="0"/>
              </a:rPr>
              <a:t>	</a:t>
            </a:r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1800" dirty="0">
                <a:ea typeface="Calibri" pitchFamily="34" charset="0"/>
                <a:cs typeface="Times New Roman" pitchFamily="18" charset="0"/>
              </a:rPr>
              <a:t>Ряд исключений для </a:t>
            </a:r>
            <a:r>
              <a:rPr lang="ru-RU" altLang="en-US" sz="1800" u="sng" dirty="0">
                <a:ea typeface="Calibri" pitchFamily="34" charset="0"/>
                <a:cs typeface="Times New Roman" pitchFamily="18" charset="0"/>
              </a:rPr>
              <a:t>несовершеннолетних</a:t>
            </a:r>
            <a:r>
              <a:rPr lang="ru-RU" altLang="en-US" sz="1800" dirty="0">
                <a:ea typeface="Calibri" pitchFamily="34" charset="0"/>
                <a:cs typeface="Times New Roman" pitchFamily="18" charset="0"/>
              </a:rPr>
              <a:t>: 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en-US" sz="1800" dirty="0"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en-US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en-US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2636912"/>
            <a:ext cx="4176713" cy="5032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Загрязненный продукт</a:t>
            </a:r>
          </a:p>
        </p:txBody>
      </p:sp>
      <p:pic>
        <p:nvPicPr>
          <p:cNvPr id="8198" name="Picture 2" descr="C:\Documents and Settings\tgaleta\Рабочий стол\Отчет, презентация\скачанные файлы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3599788"/>
            <a:ext cx="2160240" cy="278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20713"/>
          </a:xfrm>
        </p:spPr>
        <p:txBody>
          <a:bodyPr/>
          <a:lstStyle/>
          <a:p>
            <a:pPr eaLnBrk="1" hangingPunct="1"/>
            <a:r>
              <a:rPr lang="ru-RU" altLang="en-US" sz="2400" b="1" dirty="0">
                <a:solidFill>
                  <a:srgbClr val="00B050"/>
                </a:solidFill>
                <a:latin typeface="+mn-lt"/>
                <a:cs typeface="Arial" charset="0"/>
              </a:rPr>
              <a:t>СУЩЕСТВЕННЫЕ ИЗМЕНЕНИЯ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292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353425" cy="5616575"/>
          </a:xfrm>
        </p:spPr>
        <p:txBody>
          <a:bodyPr/>
          <a:lstStyle/>
          <a:p>
            <a:pPr algn="just"/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Четко прописана обязанность спортсмена </a:t>
            </a:r>
          </a:p>
          <a:p>
            <a:pPr algn="just">
              <a:buFont typeface="Arial" charset="0"/>
              <a:buNone/>
            </a:pPr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  <a:r>
              <a:rPr lang="ru-RU" altLang="en-US" sz="1800" u="sng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 любое время </a:t>
            </a:r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быть доступным для тестирования</a:t>
            </a: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Требование ВАДА: развитие неаналитических </a:t>
            </a:r>
          </a:p>
          <a:p>
            <a:pPr algn="just">
              <a:buFont typeface="Arial" charset="0"/>
              <a:buNone/>
            </a:pPr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методов выявления нарушений антидопинговых </a:t>
            </a:r>
          </a:p>
          <a:p>
            <a:pPr algn="just">
              <a:buFont typeface="Arial" charset="0"/>
              <a:buNone/>
            </a:pPr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правил: биологический паспорт спортсмена и расследования </a:t>
            </a: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Все стороны должны </a:t>
            </a:r>
            <a:r>
              <a:rPr lang="ru-RU" altLang="en-US" sz="1800" u="sng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сотрудничать</a:t>
            </a:r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с Антидопинговыми организациями при расследовании нарушении антидопинговых правил</a:t>
            </a:r>
          </a:p>
          <a:p>
            <a:pPr algn="just"/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Правительства обязаны создать систему взаимодействия правоохранительных органов со своими национальными антидопинговыми организациями с целью обеспечения эффективности борьбы с допингом в спорте. </a:t>
            </a:r>
          </a:p>
          <a:p>
            <a:pPr algn="just"/>
            <a:endParaRPr lang="ru-RU" altLang="en-US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en-US" sz="1800" dirty="0">
                <a:ea typeface="Calibri" pitchFamily="34" charset="0"/>
                <a:cs typeface="Times New Roman" pitchFamily="18" charset="0"/>
              </a:rPr>
              <a:t>Срок давности по допинговым делам был продлен </a:t>
            </a:r>
            <a:r>
              <a:rPr lang="ru-RU" altLang="en-US" sz="1800" b="1" u="sng" dirty="0">
                <a:ea typeface="Calibri" pitchFamily="34" charset="0"/>
                <a:cs typeface="Times New Roman" pitchFamily="18" charset="0"/>
              </a:rPr>
              <a:t>до 10 лет</a:t>
            </a: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21" name="Picture 2" descr="C:\Documents and Settings\tgaleta\Рабочий стол\Отчет, презентация\скачанные файлы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765175"/>
            <a:ext cx="2428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836613"/>
          </a:xfrm>
        </p:spPr>
        <p:txBody>
          <a:bodyPr/>
          <a:lstStyle/>
          <a:p>
            <a:pPr eaLnBrk="1" hangingPunct="1"/>
            <a:r>
              <a:rPr lang="ru-RU" altLang="en-US" sz="2400" b="1" dirty="0">
                <a:solidFill>
                  <a:srgbClr val="00B050"/>
                </a:solidFill>
                <a:latin typeface="+mn-lt"/>
                <a:ea typeface="Calibri" pitchFamily="34" charset="0"/>
                <a:cs typeface="Times New Roman" pitchFamily="18" charset="0"/>
              </a:rPr>
              <a:t>УПОР НА «ИНТЕЛЛЕКТУАЛЬНОЕ» ТЕСТИРОВАНИЕ И </a:t>
            </a:r>
            <a:br>
              <a:rPr lang="ru-RU" altLang="en-US" sz="2400" b="1" dirty="0">
                <a:solidFill>
                  <a:srgbClr val="00B05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altLang="en-US" sz="2400" b="1" dirty="0">
                <a:solidFill>
                  <a:srgbClr val="00B050"/>
                </a:solidFill>
                <a:latin typeface="+mn-lt"/>
                <a:ea typeface="Calibri" pitchFamily="34" charset="0"/>
                <a:cs typeface="Times New Roman" pitchFamily="18" charset="0"/>
              </a:rPr>
              <a:t>«УМНОЕ МЕНЮ» ЛАБОРАТОРНЫХ АНАЛИЗОВ</a:t>
            </a:r>
            <a:endParaRPr lang="ru-RU" altLang="en-US" sz="2400" b="1" dirty="0">
              <a:solidFill>
                <a:srgbClr val="00B050"/>
              </a:solidFill>
              <a:latin typeface="+mn-lt"/>
              <a:ea typeface="Calibri" pitchFamily="34" charset="0"/>
              <a:cs typeface="Arial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292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323850" y="1484313"/>
            <a:ext cx="8351838" cy="4537075"/>
          </a:xfrm>
        </p:spPr>
        <p:txBody>
          <a:bodyPr/>
          <a:lstStyle/>
          <a:p>
            <a:pPr algn="just" eaLnBrk="1" hangingPunct="1"/>
            <a:r>
              <a:rPr lang="ru-RU" altLang="en-US" sz="1800" dirty="0">
                <a:cs typeface="Times New Roman" pitchFamily="18" charset="0"/>
              </a:rPr>
              <a:t>ВАДА разработало Технический документ, в котором указаны какие запрещенные субстанции и методы чаще всего используются в каких видах спорта и дисциплинах. </a:t>
            </a:r>
          </a:p>
          <a:p>
            <a:pPr algn="just" eaLnBrk="1" hangingPunct="1"/>
            <a:endParaRPr lang="ru-RU" altLang="en-US" sz="1800" dirty="0">
              <a:cs typeface="Times New Roman" pitchFamily="18" charset="0"/>
            </a:endParaRPr>
          </a:p>
          <a:p>
            <a:pPr algn="just" eaLnBrk="1" hangingPunct="1"/>
            <a:r>
              <a:rPr lang="ru-RU" altLang="en-US" sz="1800" dirty="0">
                <a:cs typeface="Times New Roman" pitchFamily="18" charset="0"/>
              </a:rPr>
              <a:t>Антидопинговая организация может по собственному усмотрению попросить лабораторию провести анализ проб </a:t>
            </a:r>
            <a:r>
              <a:rPr lang="ru-RU" altLang="en-US" sz="1800" u="sng" dirty="0">
                <a:cs typeface="Times New Roman" pitchFamily="18" charset="0"/>
              </a:rPr>
              <a:t>по более широкой программе</a:t>
            </a:r>
            <a:r>
              <a:rPr lang="ru-RU" altLang="en-US" sz="1800" dirty="0">
                <a:cs typeface="Times New Roman" pitchFamily="18" charset="0"/>
              </a:rPr>
              <a:t>, однако </a:t>
            </a:r>
            <a:r>
              <a:rPr lang="ru-RU" altLang="en-US" sz="1800" u="sng" dirty="0">
                <a:cs typeface="Times New Roman" pitchFamily="18" charset="0"/>
              </a:rPr>
              <a:t>сокращение </a:t>
            </a:r>
            <a:r>
              <a:rPr lang="ru-RU" altLang="en-US" sz="1800" dirty="0">
                <a:cs typeface="Times New Roman" pitchFamily="18" charset="0"/>
              </a:rPr>
              <a:t>стандартной программы возможно только с одобрения ВАДА. </a:t>
            </a:r>
          </a:p>
          <a:p>
            <a:pPr algn="just" eaLnBrk="1" hangingPunct="1"/>
            <a:endParaRPr lang="ru-RU" altLang="en-US" sz="1800" dirty="0">
              <a:cs typeface="Times New Roman" pitchFamily="18" charset="0"/>
            </a:endParaRPr>
          </a:p>
          <a:p>
            <a:pPr algn="just" eaLnBrk="1" hangingPunct="1"/>
            <a:r>
              <a:rPr lang="ru-RU" altLang="en-US" sz="1800" dirty="0">
                <a:cs typeface="Times New Roman" pitchFamily="18" charset="0"/>
              </a:rPr>
              <a:t>Лаборатории получили право за собственный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en-US" sz="1800" dirty="0">
                <a:cs typeface="Times New Roman" pitchFamily="18" charset="0"/>
              </a:rPr>
              <a:t>	счет проводить дополнительный анализ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en-US" sz="1800" dirty="0">
                <a:cs typeface="Times New Roman" pitchFamily="18" charset="0"/>
              </a:rPr>
              <a:t>	переданных им проб.  </a:t>
            </a:r>
          </a:p>
          <a:p>
            <a:pPr algn="just">
              <a:buFont typeface="Arial" charset="0"/>
              <a:buNone/>
            </a:pPr>
            <a:r>
              <a:rPr lang="ru-RU" altLang="en-US" sz="18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algn="just">
              <a:buFont typeface="Arial" charset="0"/>
              <a:buNone/>
            </a:pPr>
            <a:r>
              <a:rPr lang="ru-RU" altLang="en-US" sz="1800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altLang="en-US" sz="1800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69" name="Picture 4" descr="C:\Documents and Settings\tgaleta\Рабочий стол\Отчет, презентация\скачанные файлы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861048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0" y="33265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+mj-lt"/>
              </a:rPr>
              <a:t>ОПРЕДЕЛЕНИЕ ПОНЯТИЯ ДОПИНГ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619250" y="1052513"/>
            <a:ext cx="5256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ЧТО ТАКОЕ ДОПИНГ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1916113"/>
            <a:ext cx="741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ДОПИНГ</a:t>
            </a:r>
            <a:r>
              <a:rPr lang="ru-RU" sz="2400" dirty="0"/>
              <a:t> – это нарушение одного или нескольких антидопинговых правил</a:t>
            </a:r>
          </a:p>
        </p:txBody>
      </p:sp>
      <p:pic>
        <p:nvPicPr>
          <p:cNvPr id="7" name="Рисунок 6" descr="Кодекс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068960"/>
            <a:ext cx="1691285" cy="2448272"/>
          </a:xfrm>
          <a:prstGeom prst="rect">
            <a:avLst/>
          </a:prstGeom>
          <a:ln>
            <a:solidFill>
              <a:schemeClr val="tx1">
                <a:alpha val="56000"/>
              </a:schemeClr>
            </a:solidFill>
          </a:ln>
        </p:spPr>
      </p:pic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2843808" y="3645024"/>
            <a:ext cx="4680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000" dirty="0">
                <a:latin typeface="Constantia" pitchFamily="18" charset="0"/>
              </a:rPr>
              <a:t>          </a:t>
            </a:r>
            <a:r>
              <a:rPr lang="ru-RU" sz="2000" dirty="0"/>
              <a:t>основополагающий документ, регламентирующий деятельность в сфере борьбы с допингом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797152"/>
            <a:ext cx="4536505" cy="28733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на сайте РУСАДА 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- </a:t>
            </a:r>
            <a:r>
              <a:rPr lang="en-US" sz="2000" b="1" dirty="0">
                <a:solidFill>
                  <a:schemeClr val="accent1"/>
                </a:solidFill>
                <a:latin typeface="Constantia" pitchFamily="18" charset="0"/>
              </a:rPr>
              <a:t>www.rusada.ru</a:t>
            </a:r>
            <a:endParaRPr lang="ru-RU" sz="2000" b="1" dirty="0">
              <a:solidFill>
                <a:schemeClr val="accent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332656"/>
            <a:ext cx="9144000" cy="1168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ВИДЫ НАРУШЕНИЙ АНТИДОПИНГОВЫХ ПРАВИЛ</a:t>
            </a:r>
          </a:p>
        </p:txBody>
      </p:sp>
      <p:sp>
        <p:nvSpPr>
          <p:cNvPr id="3" name="TextBox 74"/>
          <p:cNvSpPr txBox="1">
            <a:spLocks noChangeArrowheads="1"/>
          </p:cNvSpPr>
          <p:nvPr/>
        </p:nvSpPr>
        <p:spPr bwMode="auto">
          <a:xfrm>
            <a:off x="179512" y="1125538"/>
            <a:ext cx="856895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FF0000"/>
              </a:buClr>
            </a:pPr>
            <a:r>
              <a:rPr lang="ru-RU" altLang="ru-RU" sz="2000" b="1" dirty="0">
                <a:latin typeface="+mn-lt"/>
              </a:rPr>
              <a:t>Ст. 2 Всемирного антидопингового кодекса</a:t>
            </a: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</a:pPr>
            <a:endParaRPr lang="ru-RU" altLang="ru-RU" sz="2000" b="1" dirty="0"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latin typeface="+mn-lt"/>
              </a:rPr>
              <a:t>Наличие запрещенной субстанции в пробе</a:t>
            </a: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latin typeface="+mn-lt"/>
              </a:rPr>
              <a:t> </a:t>
            </a:r>
            <a:r>
              <a:rPr lang="ru-RU" altLang="ru-RU" dirty="0">
                <a:latin typeface="+mn-lt"/>
                <a:cs typeface="Arial" panose="020B0604020202020204" pitchFamily="34" charset="0"/>
              </a:rPr>
              <a:t>Использование или попытка использования запрещенной субстанции или метода</a:t>
            </a: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 Уклонение, отказ или неявка на процедуру сдачи пробы</a:t>
            </a: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 Нарушение 3-х правил доступности в течение 12 месяцев</a:t>
            </a: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 Фальсификация или попытка фальсификации</a:t>
            </a: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 Обладание запрещенной субстанцией или методом</a:t>
            </a: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 Распространение или попытка распространения</a:t>
            </a: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 Назначение или попытка назначения</a:t>
            </a: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 Соучастие</a:t>
            </a:r>
            <a:endParaRPr lang="ru-RU" altLang="ru-RU" dirty="0"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 Профессиональное сотрудничество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203575" y="1628775"/>
            <a:ext cx="532886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latin typeface="+mn-lt"/>
              </a:rPr>
              <a:t>Запрещенный список </a:t>
            </a:r>
            <a:r>
              <a:rPr lang="ru-RU" altLang="ru-RU" sz="2000" dirty="0">
                <a:latin typeface="+mn-lt"/>
              </a:rPr>
              <a:t>- </a:t>
            </a:r>
          </a:p>
          <a:p>
            <a:pPr algn="just" eaLnBrk="1" hangingPunct="1"/>
            <a:r>
              <a:rPr lang="ru-RU" altLang="ru-RU" sz="2000" dirty="0">
                <a:latin typeface="+mn-lt"/>
              </a:rPr>
              <a:t>перечень запрещенных в спорте субстанций и методов</a:t>
            </a:r>
          </a:p>
          <a:p>
            <a:pPr algn="just" eaLnBrk="1" hangingPunct="1"/>
            <a:endParaRPr lang="ru-RU" altLang="ru-RU" sz="2000" dirty="0">
              <a:latin typeface="+mn-lt"/>
            </a:endParaRPr>
          </a:p>
          <a:p>
            <a:pPr algn="just" eaLnBrk="1" hangingPunct="1"/>
            <a:r>
              <a:rPr lang="ru-RU" altLang="ru-RU" sz="2000" u="sng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altLang="ru-RU" sz="2000" u="sng" dirty="0">
                <a:latin typeface="+mn-lt"/>
              </a:rPr>
              <a:t> пересматривается </a:t>
            </a:r>
            <a:r>
              <a:rPr lang="ru-RU" altLang="ru-RU" sz="2000" b="1" u="sng" dirty="0">
                <a:solidFill>
                  <a:srgbClr val="00B050"/>
                </a:solidFill>
                <a:latin typeface="+mn-lt"/>
              </a:rPr>
              <a:t>минимум 1 раз в год</a:t>
            </a:r>
          </a:p>
          <a:p>
            <a:pPr algn="just" eaLnBrk="1" hangingPunct="1"/>
            <a:endParaRPr lang="ru-RU" altLang="ru-RU" sz="2000" dirty="0">
              <a:latin typeface="Constantia" panose="02030602050306030303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283968" y="3861048"/>
            <a:ext cx="302381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+mn-lt"/>
              </a:rPr>
              <a:t>Запрещенный список 2019 </a:t>
            </a:r>
            <a:r>
              <a:rPr lang="ru-RU" altLang="ru-RU" sz="2000" dirty="0">
                <a:latin typeface="+mn-lt"/>
              </a:rPr>
              <a:t>вступил в силу </a:t>
            </a:r>
          </a:p>
          <a:p>
            <a:pPr algn="ctr" eaLnBrk="1" hangingPunct="1"/>
            <a:r>
              <a:rPr lang="ru-RU" altLang="ru-RU" sz="2000" b="1" dirty="0">
                <a:latin typeface="+mn-lt"/>
              </a:rPr>
              <a:t>1 января 2019 </a:t>
            </a:r>
            <a:r>
              <a:rPr lang="ru-RU" altLang="ru-RU" sz="2000" dirty="0">
                <a:latin typeface="+mn-lt"/>
              </a:rPr>
              <a:t>года!</a:t>
            </a:r>
            <a:endParaRPr lang="ru-RU" altLang="ru-RU" sz="2000" b="1" u="sng" dirty="0">
              <a:solidFill>
                <a:srgbClr val="FF0000"/>
              </a:solidFill>
              <a:latin typeface="+mn-lt"/>
            </a:endParaRPr>
          </a:p>
          <a:p>
            <a:pPr algn="just" eaLnBrk="1" hangingPunct="1"/>
            <a:endParaRPr lang="ru-RU" altLang="ru-RU" sz="20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3816424" cy="9398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B050"/>
                </a:solidFill>
                <a:ea typeface="+mn-ea"/>
                <a:cs typeface="+mn-cs"/>
              </a:rPr>
              <a:t>ЗАПРЕЩЕННЫЙ СПИСОК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7345362" cy="496728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2400" b="1" dirty="0">
                <a:cs typeface="Times New Roman" pitchFamily="18" charset="0"/>
              </a:rPr>
              <a:t>КРИТЕРИИ ВКЛЮЧЕНИЯ СУБСТАНЦИЙ И МЕТОДОВ В ЗАПРЕЩЕННЫЙ СПИСОК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24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dirty="0">
              <a:latin typeface="Constantia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dirty="0">
              <a:latin typeface="Constantia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dirty="0">
              <a:latin typeface="Constant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dirty="0">
              <a:latin typeface="Constantia" pitchFamily="18" charset="0"/>
              <a:cs typeface="Arial" charset="0"/>
            </a:endParaRPr>
          </a:p>
          <a:p>
            <a:pPr algn="just" eaLnBrk="1" hangingPunct="1">
              <a:defRPr/>
            </a:pPr>
            <a:endParaRPr lang="ru-RU" sz="1200" dirty="0">
              <a:latin typeface="Constantia" pitchFamily="18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1619672" y="2492896"/>
            <a:ext cx="6120680" cy="3456384"/>
            <a:chOff x="1043608" y="2348880"/>
            <a:chExt cx="6120680" cy="345638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43608" y="2348880"/>
              <a:ext cx="5760640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r>
                <a:rPr lang="ru-RU" dirty="0">
                  <a:solidFill>
                    <a:schemeClr val="tx1"/>
                  </a:solidFill>
                  <a:cs typeface="Times New Roman" pitchFamily="18" charset="0"/>
                </a:rPr>
                <a:t>УЛУЧШЕНИЕ СПОРТИВНЫХ РЕЗУЛЬТАТОВ</a:t>
              </a:r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043608" y="3140968"/>
              <a:ext cx="5760640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r>
                <a:rPr lang="ru-RU" dirty="0">
                  <a:solidFill>
                    <a:schemeClr val="tx1"/>
                  </a:solidFill>
                </a:rPr>
                <a:t>РИСК ДЛЯ ЗДОРОВЬЯ СПОРТСМЕНА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043608" y="3933056"/>
              <a:ext cx="5760640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r>
                <a:rPr lang="ru-RU" dirty="0">
                  <a:solidFill>
                    <a:schemeClr val="tx1"/>
                  </a:solidFill>
                </a:rPr>
                <a:t>ПРОТИВОРЕЧИЕ ДУХУ СПОРТА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043608" y="5085184"/>
              <a:ext cx="5760640" cy="72008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r>
                <a:rPr lang="ru-RU" dirty="0">
                  <a:solidFill>
                    <a:schemeClr val="tx1"/>
                  </a:solidFill>
                </a:rPr>
                <a:t>МАСКИРОВКА ИСПОЛЬЗОВАНИЯ ДРУГИХ ЗАПРЕЩЕННЫХ СУБСТАНЦИЙ И МЕТОДОВ</a:t>
              </a:r>
            </a:p>
          </p:txBody>
        </p:sp>
        <p:grpSp>
          <p:nvGrpSpPr>
            <p:cNvPr id="3" name="Группа 28"/>
            <p:cNvGrpSpPr/>
            <p:nvPr/>
          </p:nvGrpSpPr>
          <p:grpSpPr>
            <a:xfrm>
              <a:off x="6804248" y="2636912"/>
              <a:ext cx="360040" cy="1584176"/>
              <a:chOff x="6804248" y="2420888"/>
              <a:chExt cx="360040" cy="1800200"/>
            </a:xfrm>
          </p:grpSpPr>
          <p:grpSp>
            <p:nvGrpSpPr>
              <p:cNvPr id="4" name="Группа 23"/>
              <p:cNvGrpSpPr/>
              <p:nvPr/>
            </p:nvGrpSpPr>
            <p:grpSpPr>
              <a:xfrm>
                <a:off x="6804248" y="2420888"/>
                <a:ext cx="360040" cy="1800200"/>
                <a:chOff x="6804248" y="2420888"/>
                <a:chExt cx="360040" cy="1800200"/>
              </a:xfrm>
            </p:grpSpPr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6804248" y="2420888"/>
                  <a:ext cx="36004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>
                  <a:stCxn id="11" idx="3"/>
                </p:cNvCxnSpPr>
                <p:nvPr/>
              </p:nvCxnSpPr>
              <p:spPr>
                <a:xfrm>
                  <a:off x="6804248" y="4221088"/>
                  <a:ext cx="36004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7164288" y="2420888"/>
                  <a:ext cx="0" cy="180020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Прямая соединительная линия 25"/>
              <p:cNvCxnSpPr/>
              <p:nvPr/>
            </p:nvCxnSpPr>
            <p:spPr>
              <a:xfrm flipH="1">
                <a:off x="6804248" y="2420888"/>
                <a:ext cx="360040" cy="79208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>
                <a:stCxn id="8" idx="3"/>
              </p:cNvCxnSpPr>
              <p:nvPr/>
            </p:nvCxnSpPr>
            <p:spPr>
              <a:xfrm>
                <a:off x="6804248" y="3429000"/>
                <a:ext cx="360040" cy="792088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9144000" cy="981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НАЛИЧИЕ ЗАПРЕЩЕННОЙ СУБСТАНЦИИ В ПРОБЕ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539552" y="1412776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000" b="1" dirty="0"/>
              <a:t>Основные группы субстанций:</a:t>
            </a:r>
          </a:p>
          <a:p>
            <a:pPr>
              <a:buClr>
                <a:schemeClr val="accent1"/>
              </a:buClr>
            </a:pPr>
            <a:endParaRPr lang="en-US" b="1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/>
              <a:t> Субстанции и методы, запрещенные все время</a:t>
            </a:r>
            <a:r>
              <a:rPr lang="en-US" sz="2000" dirty="0"/>
              <a:t> </a:t>
            </a:r>
            <a:endParaRPr lang="ru-RU" sz="2000" dirty="0"/>
          </a:p>
          <a:p>
            <a:endParaRPr lang="en-US" dirty="0">
              <a:solidFill>
                <a:schemeClr val="accent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Субстанции, запрещенные только в соревновательный период</a:t>
            </a:r>
          </a:p>
          <a:p>
            <a:endParaRPr lang="ru-RU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000" dirty="0"/>
              <a:t> Субстанции, запрещенные в отдельных видах спорта  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4725144"/>
            <a:ext cx="712946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onstantia" pitchFamily="18" charset="0"/>
                <a:ea typeface="+mj-ea"/>
                <a:cs typeface="Arial" charset="0"/>
              </a:rPr>
              <a:t> </a:t>
            </a:r>
            <a:br>
              <a:rPr lang="ru-RU" sz="2800" b="1" dirty="0">
                <a:solidFill>
                  <a:srgbClr val="FF0000"/>
                </a:solidFill>
                <a:latin typeface="Constantia" pitchFamily="18" charset="0"/>
                <a:ea typeface="+mj-ea"/>
                <a:cs typeface="Arial" charset="0"/>
              </a:rPr>
            </a:br>
            <a:endParaRPr lang="ru-RU" sz="2800" b="1" dirty="0">
              <a:solidFill>
                <a:srgbClr val="FF0000"/>
              </a:solidFill>
              <a:latin typeface="Constantia" pitchFamily="18" charset="0"/>
              <a:ea typeface="+mj-ea"/>
              <a:cs typeface="Arial" charset="0"/>
            </a:endParaRPr>
          </a:p>
          <a:p>
            <a:pPr>
              <a:defRPr/>
            </a:pPr>
            <a:endParaRPr lang="ru-RU" sz="2800" b="1" dirty="0">
              <a:solidFill>
                <a:srgbClr val="FF0000"/>
              </a:solidFill>
              <a:latin typeface="Constantia" pitchFamily="18" charset="0"/>
              <a:ea typeface="+mj-ea"/>
              <a:cs typeface="Arial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a typeface="+mj-ea"/>
                <a:cs typeface="Arial" charset="0"/>
              </a:rPr>
              <a:t>ВАЖНО!</a:t>
            </a:r>
          </a:p>
          <a:p>
            <a:pPr>
              <a:defRPr/>
            </a:pPr>
            <a:endParaRPr lang="ru-RU" sz="1000" b="1" dirty="0">
              <a:solidFill>
                <a:srgbClr val="FF0000"/>
              </a:solidFill>
              <a:ea typeface="+mj-ea"/>
              <a:cs typeface="Arial" charset="0"/>
            </a:endParaRPr>
          </a:p>
          <a:p>
            <a:pPr algn="just">
              <a:buClr>
                <a:srgbClr val="FF0000"/>
              </a:buClr>
              <a:defRPr/>
            </a:pPr>
            <a:r>
              <a:rPr lang="ru-RU" sz="2000" dirty="0">
                <a:ea typeface="+mj-ea"/>
                <a:cs typeface="Arial" charset="0"/>
              </a:rPr>
              <a:t> </a:t>
            </a:r>
            <a:endParaRPr lang="ru-RU" sz="2400" dirty="0">
              <a:cs typeface="Arial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400" dirty="0">
                <a:cs typeface="Arial" charset="0"/>
              </a:rPr>
              <a:t> спортсмен несет ответственность за </a:t>
            </a:r>
            <a:r>
              <a:rPr lang="ru-RU" sz="2400" u="sng" dirty="0">
                <a:cs typeface="Arial" charset="0"/>
              </a:rPr>
              <a:t>все</a:t>
            </a:r>
            <a:r>
              <a:rPr lang="ru-RU" sz="2400" dirty="0">
                <a:cs typeface="Arial" charset="0"/>
              </a:rPr>
              <a:t>, что попадает в его организм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dirty="0">
              <a:latin typeface="Constantia" pitchFamily="18" charset="0"/>
              <a:cs typeface="Arial" charset="0"/>
            </a:endParaRPr>
          </a:p>
          <a:p>
            <a:pPr algn="just">
              <a:defRPr/>
            </a:pPr>
            <a:br>
              <a:rPr lang="ru-RU" sz="1600" dirty="0">
                <a:latin typeface="Constantia" pitchFamily="18" charset="0"/>
                <a:ea typeface="+mj-ea"/>
                <a:cs typeface="Arial" charset="0"/>
              </a:rPr>
            </a:br>
            <a:br>
              <a:rPr lang="ru-RU" sz="1600" dirty="0">
                <a:latin typeface="Constantia" pitchFamily="18" charset="0"/>
                <a:ea typeface="+mj-ea"/>
                <a:cs typeface="Arial" charset="0"/>
              </a:rPr>
            </a:br>
            <a:br>
              <a:rPr lang="ru-RU" sz="1600" dirty="0">
                <a:latin typeface="Constantia" pitchFamily="18" charset="0"/>
                <a:ea typeface="+mj-ea"/>
                <a:cs typeface="Arial" charset="0"/>
              </a:rPr>
            </a:br>
            <a:br>
              <a:rPr lang="ru-RU" sz="1600" dirty="0">
                <a:latin typeface="Constantia" pitchFamily="18" charset="0"/>
                <a:ea typeface="+mj-ea"/>
                <a:cs typeface="Arial" charset="0"/>
              </a:rPr>
            </a:br>
            <a:r>
              <a:rPr lang="ru-RU" sz="1600" dirty="0">
                <a:latin typeface="Constantia" pitchFamily="18" charset="0"/>
                <a:ea typeface="+mj-ea"/>
                <a:cs typeface="Arial" charset="0"/>
              </a:rPr>
              <a:t>  </a:t>
            </a:r>
            <a:br>
              <a:rPr lang="ru-RU" sz="1600" b="1" dirty="0">
                <a:solidFill>
                  <a:schemeClr val="tx2"/>
                </a:solidFill>
                <a:latin typeface="Constantia" pitchFamily="18" charset="0"/>
                <a:ea typeface="+mj-ea"/>
                <a:cs typeface="Arial" charset="0"/>
              </a:rPr>
            </a:br>
            <a:br>
              <a:rPr lang="ru-RU" sz="1600" b="1" dirty="0">
                <a:solidFill>
                  <a:schemeClr val="tx2"/>
                </a:solidFill>
                <a:latin typeface="Constantia" pitchFamily="18" charset="0"/>
                <a:ea typeface="+mj-ea"/>
                <a:cs typeface="Arial" charset="0"/>
              </a:rPr>
            </a:br>
            <a:endParaRPr lang="ru-RU" sz="1600" b="1" dirty="0">
              <a:latin typeface="Constantia" pitchFamily="18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B050"/>
                </a:solidFill>
              </a:rPr>
              <a:t>СЕРВИС ПО ПРОВЕРКЕ ПРЕПАРАТОВ </a:t>
            </a:r>
            <a:br>
              <a:rPr lang="ru-RU" altLang="ru-RU" sz="2400" b="1" dirty="0">
                <a:solidFill>
                  <a:srgbClr val="00B050"/>
                </a:solidFill>
                <a:latin typeface="Constantia" panose="02030602050306030303" pitchFamily="18" charset="0"/>
              </a:rPr>
            </a:br>
            <a:r>
              <a:rPr lang="en-US" altLang="ru-RU" sz="2400" b="1" dirty="0">
                <a:solidFill>
                  <a:srgbClr val="00B050"/>
                </a:solidFill>
                <a:latin typeface="Constantia" panose="02030602050306030303" pitchFamily="18" charset="0"/>
                <a:hlinkClick r:id="rId2"/>
              </a:rPr>
              <a:t>list.rusada.ru</a:t>
            </a:r>
            <a:endParaRPr lang="ru-RU" altLang="ru-RU" sz="2400" b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  <p:pic>
        <p:nvPicPr>
          <p:cNvPr id="11267" name="Рисунок 3"/>
          <p:cNvPicPr>
            <a:picLocks noChangeAspect="1"/>
          </p:cNvPicPr>
          <p:nvPr/>
        </p:nvPicPr>
        <p:blipFill>
          <a:blip r:embed="rId3" cstate="print"/>
          <a:srcRect l="9837" t="1157"/>
          <a:stretch>
            <a:fillRect/>
          </a:stretch>
        </p:blipFill>
        <p:spPr bwMode="auto">
          <a:xfrm>
            <a:off x="36512" y="1217613"/>
            <a:ext cx="9144000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logo_ru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453188"/>
            <a:ext cx="11160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ПРОТИВОДЕЙСТВИЕ ДОПИНГУ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292494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1989 г. – Конвенция против</a:t>
            </a:r>
          </a:p>
          <a:p>
            <a:r>
              <a:rPr lang="ru-RU" dirty="0"/>
              <a:t>              применения допинга</a:t>
            </a:r>
          </a:p>
          <a:p>
            <a:r>
              <a:rPr lang="ru-RU" dirty="0"/>
              <a:t>              (Страсбург)</a:t>
            </a:r>
          </a:p>
        </p:txBody>
      </p:sp>
      <p:pic>
        <p:nvPicPr>
          <p:cNvPr id="10" name="Picture 10" descr="Z:\Отдел реализации образовательных программ\Специалист Конова В.А\университеты\РМОУ\COE-Logo-Quadri-300x2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342038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3315" name="Рисунок 4" descr="logo_ru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6453188"/>
            <a:ext cx="11160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/>
          <a:srcRect l="9987" t="10356" r="5235" b="43352"/>
          <a:stretch>
            <a:fillRect/>
          </a:stretch>
        </p:blipFill>
        <p:spPr bwMode="auto">
          <a:xfrm>
            <a:off x="0" y="1"/>
            <a:ext cx="9144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 cstate="print"/>
          <a:srcRect l="10294" t="12509" r="4929" b="43353"/>
          <a:stretch>
            <a:fillRect/>
          </a:stretch>
        </p:blipFill>
        <p:spPr bwMode="auto">
          <a:xfrm>
            <a:off x="0" y="3573016"/>
            <a:ext cx="9144000" cy="287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4" descr="logo_ru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6453188"/>
            <a:ext cx="11160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/>
          <a:srcRect l="9689" t="9689" r="11589" b="38637"/>
          <a:stretch>
            <a:fillRect/>
          </a:stretch>
        </p:blipFill>
        <p:spPr bwMode="auto">
          <a:xfrm>
            <a:off x="0" y="0"/>
            <a:ext cx="9144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 cstate="print"/>
          <a:srcRect l="10294" t="22607" r="11589" b="39713"/>
          <a:stretch>
            <a:fillRect/>
          </a:stretch>
        </p:blipFill>
        <p:spPr bwMode="auto">
          <a:xfrm>
            <a:off x="0" y="3789363"/>
            <a:ext cx="91440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686800" cy="1157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200" b="1" dirty="0">
                <a:solidFill>
                  <a:srgbClr val="00B050"/>
                </a:solidFill>
              </a:rPr>
              <a:t>БЕСПЛАТНЫЕ ПРИЛОЖЕНИЯ ДЛЯ </a:t>
            </a:r>
            <a:r>
              <a:rPr lang="en-US" altLang="ru-RU" sz="2200" b="1" dirty="0">
                <a:solidFill>
                  <a:srgbClr val="00B050"/>
                </a:solidFill>
              </a:rPr>
              <a:t>IOS </a:t>
            </a:r>
            <a:r>
              <a:rPr lang="ru-RU" altLang="ru-RU" sz="2200" b="1" dirty="0">
                <a:solidFill>
                  <a:srgbClr val="00B050"/>
                </a:solidFill>
              </a:rPr>
              <a:t>И </a:t>
            </a:r>
            <a:r>
              <a:rPr lang="en-US" altLang="ru-RU" sz="2200" b="1" dirty="0">
                <a:solidFill>
                  <a:srgbClr val="00B050"/>
                </a:solidFill>
              </a:rPr>
              <a:t>Android</a:t>
            </a:r>
            <a:endParaRPr lang="ru-RU" altLang="ru-RU" sz="2200" b="1" dirty="0">
              <a:solidFill>
                <a:srgbClr val="00B050"/>
              </a:solidFill>
            </a:endParaRPr>
          </a:p>
        </p:txBody>
      </p:sp>
      <p:pic>
        <p:nvPicPr>
          <p:cNvPr id="12291" name="Рисунок 3"/>
          <p:cNvPicPr>
            <a:picLocks noChangeAspect="1"/>
          </p:cNvPicPr>
          <p:nvPr/>
        </p:nvPicPr>
        <p:blipFill>
          <a:blip r:embed="rId2" cstate="print"/>
          <a:srcRect l="19318" t="10040" r="22023" b="4504"/>
          <a:stretch>
            <a:fillRect/>
          </a:stretch>
        </p:blipFill>
        <p:spPr bwMode="auto">
          <a:xfrm>
            <a:off x="101600" y="1484313"/>
            <a:ext cx="5095875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Рисунок 4"/>
          <p:cNvPicPr>
            <a:picLocks noChangeAspect="1"/>
          </p:cNvPicPr>
          <p:nvPr/>
        </p:nvPicPr>
        <p:blipFill>
          <a:blip r:embed="rId3" cstate="print"/>
          <a:srcRect l="22989" t="15892" r="33591" b="4643"/>
          <a:stretch>
            <a:fillRect/>
          </a:stretch>
        </p:blipFill>
        <p:spPr bwMode="auto">
          <a:xfrm>
            <a:off x="5292725" y="1484313"/>
            <a:ext cx="3751263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08050"/>
            <a:ext cx="2351087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068638"/>
            <a:ext cx="145891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981075"/>
            <a:ext cx="21780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4746625"/>
            <a:ext cx="22494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0538" y="4637088"/>
            <a:ext cx="21859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2565400"/>
            <a:ext cx="1916113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981075"/>
            <a:ext cx="503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5516563"/>
            <a:ext cx="57626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3141663"/>
            <a:ext cx="6064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B050"/>
                </a:solidFill>
              </a:rPr>
              <a:t>НАЛИЧИЕ ЗАПРЕЩЕННОЙ СУБСТАНЦИИ В ПРОБЕ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B050"/>
                </a:solidFill>
              </a:rPr>
              <a:t>НАЛИЧИЕ ЗАПРЕЩЕННОЙ СУБСТАНЦИИ В ПРОБЕ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773238"/>
            <a:ext cx="8064500" cy="352742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28"/>
          <p:cNvSpPr txBox="1">
            <a:spLocks noChangeArrowheads="1"/>
          </p:cNvSpPr>
          <p:nvPr/>
        </p:nvSpPr>
        <p:spPr bwMode="auto">
          <a:xfrm>
            <a:off x="1619672" y="1844824"/>
            <a:ext cx="540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>
                <a:latin typeface="+mn-lt"/>
              </a:rPr>
              <a:t>БИОЛОГИЧЕСКИ АКТИВНЫЕ ДОБАВКИ</a:t>
            </a: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2124075" y="2205038"/>
            <a:ext cx="554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! МЕТИЛГЕКСАНАМИН! (СТИМУЛЯТОР)</a:t>
            </a:r>
            <a:endParaRPr lang="en-US" altLang="ru-RU" sz="2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Рисунок 21" descr="BLACK JACK - 304 gr-500x5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24175"/>
            <a:ext cx="15128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7" descr="30041305_zpsa84292b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1571625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8" descr="7eabd361-b5ae-44b4-8ebd-5b47f78060a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0827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84213" y="4508500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dirty="0">
                <a:latin typeface="Constantia" panose="02030602050306030303" pitchFamily="18" charset="0"/>
              </a:rPr>
              <a:t>Black Jack</a:t>
            </a:r>
            <a:r>
              <a:rPr lang="ru-RU" altLang="ru-RU" sz="2000" dirty="0">
                <a:latin typeface="Constantia" panose="02030602050306030303" pitchFamily="18" charset="0"/>
              </a:rPr>
              <a:t>, </a:t>
            </a:r>
            <a:r>
              <a:rPr lang="en-US" altLang="ru-RU" sz="2000" dirty="0" err="1">
                <a:latin typeface="Constantia" panose="02030602050306030303" pitchFamily="18" charset="0"/>
              </a:rPr>
              <a:t>Nox</a:t>
            </a:r>
            <a:r>
              <a:rPr lang="en-US" altLang="ru-RU" sz="2000" dirty="0">
                <a:latin typeface="Constantia" panose="02030602050306030303" pitchFamily="18" charset="0"/>
              </a:rPr>
              <a:t> pump</a:t>
            </a:r>
            <a:r>
              <a:rPr lang="ru-RU" altLang="ru-RU" sz="2000" dirty="0">
                <a:latin typeface="Constantia" panose="02030602050306030303" pitchFamily="18" charset="0"/>
              </a:rPr>
              <a:t>, </a:t>
            </a:r>
            <a:r>
              <a:rPr lang="en-US" altLang="ru-RU" sz="2000" dirty="0" err="1">
                <a:latin typeface="Constantia" panose="02030602050306030303" pitchFamily="18" charset="0"/>
              </a:rPr>
              <a:t>Neurocore</a:t>
            </a:r>
            <a:r>
              <a:rPr lang="ru-RU" altLang="ru-RU" sz="2000" dirty="0">
                <a:latin typeface="Constantia" panose="02030602050306030303" pitchFamily="18" charset="0"/>
              </a:rPr>
              <a:t>, </a:t>
            </a:r>
            <a:r>
              <a:rPr lang="en-US" altLang="ru-RU" sz="2000" dirty="0" err="1">
                <a:latin typeface="Constantia" panose="02030602050306030303" pitchFamily="18" charset="0"/>
              </a:rPr>
              <a:t>Endoburn</a:t>
            </a:r>
            <a:r>
              <a:rPr lang="ru-RU" altLang="ru-RU" sz="2000" dirty="0">
                <a:latin typeface="Constantia" panose="02030602050306030303" pitchFamily="18" charset="0"/>
              </a:rPr>
              <a:t>, </a:t>
            </a:r>
            <a:r>
              <a:rPr lang="en-US" altLang="ru-RU" sz="2000" dirty="0">
                <a:latin typeface="Constantia" panose="02030602050306030303" pitchFamily="18" charset="0"/>
              </a:rPr>
              <a:t>Oxy elite pro</a:t>
            </a:r>
            <a:r>
              <a:rPr lang="ru-RU" altLang="ru-RU" sz="2000" dirty="0">
                <a:latin typeface="Constantia" panose="02030602050306030303" pitchFamily="18" charset="0"/>
              </a:rPr>
              <a:t>, </a:t>
            </a:r>
            <a:r>
              <a:rPr lang="en-US" altLang="ru-RU" sz="2000" dirty="0">
                <a:latin typeface="Constantia" panose="02030602050306030303" pitchFamily="18" charset="0"/>
              </a:rPr>
              <a:t>Black bombs </a:t>
            </a:r>
            <a:r>
              <a:rPr lang="ru-RU" altLang="ru-RU" sz="2000" dirty="0">
                <a:latin typeface="Constantia" panose="02030602050306030303" pitchFamily="18" charset="0"/>
              </a:rPr>
              <a:t>и др.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9144000" cy="8668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ОТКАЗ И ИНОЕ УКЛОНЕНИЕ ОТ СДАЧИ ПРОБЫ</a:t>
            </a:r>
          </a:p>
        </p:txBody>
      </p:sp>
      <p:pic>
        <p:nvPicPr>
          <p:cNvPr id="3" name="Picture 2" descr="Картинка 123 из 62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412875"/>
            <a:ext cx="16097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Уведомление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484313"/>
            <a:ext cx="5118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684213" y="4149725"/>
            <a:ext cx="74152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 dirty="0">
                <a:latin typeface="Constantia" pitchFamily="18" charset="0"/>
              </a:rPr>
              <a:t>«Я подтверждаю, что получил и прочел это уведомление и я согласен на сдачу пробы установленным порядком (</a:t>
            </a:r>
            <a:r>
              <a:rPr lang="ru-RU" sz="2000" i="1" u="sng" dirty="0">
                <a:latin typeface="Constantia" pitchFamily="18" charset="0"/>
              </a:rPr>
              <a:t>я понимаю, что нарушение процедуры сдачи пробы или отказ от сдачи пробы являются нарушением антидопинговых правил</a:t>
            </a:r>
            <a:r>
              <a:rPr lang="ru-RU" sz="2000" i="1" dirty="0">
                <a:latin typeface="Constantia" pitchFamily="18" charset="0"/>
              </a:rPr>
              <a:t>)».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332656"/>
            <a:ext cx="9144000" cy="1052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ПРОЦЕДУРА ДОПИНГ-КОНТРОЛЯ</a:t>
            </a: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574159"/>
              </p:ext>
            </p:extLst>
          </p:nvPr>
        </p:nvGraphicFramePr>
        <p:xfrm>
          <a:off x="179512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6EE48D-1693-403D-AC6D-3B5F3C58B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E26EE48D-1693-403D-AC6D-3B5F3C58B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77DD35-502A-4A55-9F2D-6D89DB15C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B77DD35-502A-4A55-9F2D-6D89DB15C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828548-944A-46A7-8CAE-D460CEB80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F3828548-944A-46A7-8CAE-D460CEB80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BCF2B6-4D49-4F3E-B16A-358769AB8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E9BCF2B6-4D49-4F3E-B16A-358769AB8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661666-3F1F-4BB7-B727-6AC84A071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5B661666-3F1F-4BB7-B727-6AC84A071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8FE42B-D3E5-4EEE-B476-D3026C15E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4A8FE42B-D3E5-4EEE-B476-D3026C15E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E0E769-96AD-41FA-83A0-109E68209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F5E0E769-96AD-41FA-83A0-109E68209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069014-3068-4A66-9C8F-E2AF7A801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3D069014-3068-4A66-9C8F-E2AF7A801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ПРИЧИНЫ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ОТСРОЧКИ НЕМЕДЛЕННОЙ ЯВКИ СПОРТСМЕНА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НА ПУНКТ ДОПИНГ-КОНТРОЛЯ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Необходимость: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окончания тренировочного процесса (после уведомления спортсмена в период тренировки)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переодевания в более комфортную одежду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забрать документ, удостоверяющий его личность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присутствия на награждении победителей соревнований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участия в пресс-конференции после соревнований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участия в дальнейших стратах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16632"/>
            <a:ext cx="9144000" cy="756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B050"/>
                </a:solidFill>
                <a:latin typeface="+mj-lt"/>
                <a:ea typeface="+mj-ea"/>
                <a:cs typeface="Arial" charset="0"/>
              </a:rPr>
              <a:t>ПРАВА И ОБЯЗАННОСТИ СПОРТСМЕНА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908720"/>
            <a:ext cx="4038600" cy="3460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Имеет право на: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60776" y="908720"/>
            <a:ext cx="3799656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latin typeface="Constantia" pitchFamily="18" charset="0"/>
              </a:rPr>
              <a:t>Обязан: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представителя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переводчика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конфиденциальность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информированность о деталях процедуры допинг-контроля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подачу запроса об отсрочки прохождения процедуры по уважительным причинам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запрос на модификации для спортсменов с ограниченными возможностями или для несовершеннолетних спортсменов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648200" y="1600200"/>
            <a:ext cx="3812232" cy="45259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оставаться в поле зрения шаперона с момента уведомления до момента прибытия на пункт допинг-контроля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предоставить документ, удостоверяющий личность спортсмена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немедленно явиться на пункт допинг-контроля и выполнять все требования, связанные с процедурой допинг-контроля, если нет необходимости в отсрочке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соблюдать все необходимые требования (спортсмен не должен принимать душ и ходить в туалет до завершения процедуры допинг контроля)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16632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ОСОБЕННОСТИ СДАЧИ ПРОБЫ КРОВИ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биологический паспорт – выжидается минимум два часа после окончания любой физической нагрузки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десять минут в сидячем положении перед сдачей пробы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можно сдавать пробу в лежачем положении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максимальное количество попыток - три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дополнительная информация</a:t>
            </a:r>
          </a:p>
        </p:txBody>
      </p:sp>
      <p:pic>
        <p:nvPicPr>
          <p:cNvPr id="2050" name="Picture 2" descr="Z:\Отдел реализации образовательных программ\Специалист Конова В.А\университеты\РМОУ\картинки\analiz-kro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33056"/>
            <a:ext cx="3312368" cy="2205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4"/>
          <p:cNvSpPr txBox="1">
            <a:spLocks noChangeArrowheads="1"/>
          </p:cNvSpPr>
          <p:nvPr/>
        </p:nvSpPr>
        <p:spPr bwMode="auto">
          <a:xfrm>
            <a:off x="611560" y="836713"/>
            <a:ext cx="7993062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buFont typeface="Arial" charset="0"/>
              <a:buChar char="•"/>
            </a:pPr>
            <a:endParaRPr lang="ru-RU" altLang="en-US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ru-RU" altLang="en-US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Принята на 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33 </a:t>
            </a:r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сессии Генеральной конференции </a:t>
            </a:r>
          </a:p>
          <a:p>
            <a:pPr algn="just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ЮНЕСКО 19 октября 2005 года, </a:t>
            </a:r>
          </a:p>
          <a:p>
            <a:pPr algn="just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вступила в силу 01 февраля 2007 года</a:t>
            </a:r>
          </a:p>
          <a:p>
            <a:pPr algn="just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Международно-правовой акт, юридически-</a:t>
            </a:r>
          </a:p>
          <a:p>
            <a:pPr algn="just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обязательный для всех </a:t>
            </a:r>
          </a:p>
          <a:p>
            <a:pPr algn="just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государств-участников Конвенции (183 государства)</a:t>
            </a:r>
          </a:p>
          <a:p>
            <a:pPr algn="just" eaLnBrk="1" hangingPunct="1"/>
            <a:endParaRPr lang="ru-RU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Ратифицирована РФ 2006 году, является составной частью правовой системы РФ</a:t>
            </a:r>
          </a:p>
          <a:p>
            <a:pPr algn="just" eaLnBrk="1" hangingPunct="1"/>
            <a:endParaRPr lang="ru-RU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Обязывает правительства принимать меры, направленные на борьбу с допингом в спорте: антидопинговые меры на национальном уровне,</a:t>
            </a:r>
          </a:p>
          <a:p>
            <a:pPr algn="just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международное сотрудничество, деятельность в области образования, исследований и подготовки кадров</a:t>
            </a:r>
          </a:p>
          <a:p>
            <a:pPr algn="just" eaLnBrk="1" hangingPunct="1"/>
            <a:endParaRPr lang="ru-RU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Оказывает поддержку Кодексу и другим Международным стандартам,</a:t>
            </a:r>
          </a:p>
          <a:p>
            <a:pPr algn="just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разработанным ВАДА (статья 4)</a:t>
            </a:r>
          </a:p>
          <a:p>
            <a:pPr algn="just" eaLnBrk="1" hangingPunct="1"/>
            <a:endParaRPr lang="ru-RU" altLang="en-US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en-US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en-US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ru-RU" altLang="en-US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ru-RU" altLang="en-US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en-US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endParaRPr lang="ru-RU" altLang="en-US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endParaRPr lang="ru-RU" altLang="en-US" dirty="0">
              <a:solidFill>
                <a:srgbClr val="0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en-US" dirty="0">
                <a:solidFill>
                  <a:srgbClr val="0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ru-RU" altLang="en-US" sz="2400" b="1" dirty="0">
                <a:solidFill>
                  <a:srgbClr val="00B050"/>
                </a:solidFill>
                <a:cs typeface="Arial" charset="0"/>
              </a:rPr>
              <a:t>МЕ</a:t>
            </a:r>
            <a:r>
              <a:rPr lang="ru-RU" altLang="en-US" sz="2400" b="1" dirty="0">
                <a:solidFill>
                  <a:srgbClr val="00B050"/>
                </a:solidFill>
                <a:ea typeface="+mn-ea"/>
                <a:cs typeface="+mn-cs"/>
              </a:rPr>
              <a:t>ЖДУ</a:t>
            </a:r>
            <a:r>
              <a:rPr lang="ru-RU" altLang="en-US" sz="2400" b="1" dirty="0">
                <a:solidFill>
                  <a:srgbClr val="00B050"/>
                </a:solidFill>
                <a:cs typeface="Arial" charset="0"/>
              </a:rPr>
              <a:t>НАРОДНАЯ КОНВЕНЦИЯ </a:t>
            </a:r>
            <a:br>
              <a:rPr lang="ru-RU" altLang="en-US" sz="2400" b="1" dirty="0">
                <a:solidFill>
                  <a:srgbClr val="00B050"/>
                </a:solidFill>
                <a:cs typeface="Arial" charset="0"/>
              </a:rPr>
            </a:br>
            <a:r>
              <a:rPr lang="ru-RU" altLang="en-US" sz="2400" b="1" dirty="0">
                <a:solidFill>
                  <a:srgbClr val="00B050"/>
                </a:solidFill>
                <a:cs typeface="Arial" charset="0"/>
              </a:rPr>
              <a:t>О БОРЬБЕ С ДОПИНГОМ В СПОРТЕ</a:t>
            </a:r>
          </a:p>
        </p:txBody>
      </p:sp>
      <p:pic>
        <p:nvPicPr>
          <p:cNvPr id="8" name="Picture 13" descr="C:\Documents and Settings\tgaleta\Рабочий стол\Отчет, презентация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980728"/>
            <a:ext cx="2664296" cy="201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0" y="260648"/>
            <a:ext cx="9144000" cy="10525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ФАЛЬСИФИКАЦИЯ ИЛИ 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ПОПЫТКА ФАЛЬСИФИКАЦИИ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39750" y="1700213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+mn-lt"/>
              </a:rPr>
              <a:t>НАПРИМЕР: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39750" y="2349500"/>
            <a:ext cx="71294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Constantia" panose="02030602050306030303" pitchFamily="18" charset="0"/>
              </a:rPr>
              <a:t> </a:t>
            </a:r>
            <a:r>
              <a:rPr lang="ru-RU" altLang="ru-RU" sz="2400" dirty="0">
                <a:latin typeface="+mn-lt"/>
              </a:rPr>
              <a:t>предоставление ложной информации во время процедуры тестирования </a:t>
            </a:r>
          </a:p>
          <a:p>
            <a:pPr algn="just" eaLnBrk="1" hangingPunct="1"/>
            <a:endParaRPr lang="ru-RU" altLang="ru-RU" sz="2400" dirty="0">
              <a:latin typeface="+mn-lt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+mn-lt"/>
              </a:rPr>
              <a:t> изменение идентификационного кода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ru-RU" altLang="ru-RU" sz="2400" dirty="0">
              <a:latin typeface="+mn-lt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+mn-lt"/>
              </a:rPr>
              <a:t> разбитие емкости с пробой</a:t>
            </a:r>
            <a:r>
              <a:rPr lang="ru-RU" altLang="ru-RU" sz="2400" dirty="0">
                <a:latin typeface="Constantia" panose="02030602050306030303" pitchFamily="18" charset="0"/>
              </a:rPr>
              <a:t> </a:t>
            </a:r>
          </a:p>
        </p:txBody>
      </p:sp>
      <p:pic>
        <p:nvPicPr>
          <p:cNvPr id="5" name="Picture 2" descr="Картинки по запросу уведомление спортсмена допи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969503" cy="21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0" y="260648"/>
            <a:ext cx="9144000" cy="10525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НАРУШЕНИЕ ПРАВИЛ ДОСТУПНОСТИ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79388" y="981075"/>
            <a:ext cx="84963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latin typeface="+mn-lt"/>
              </a:rPr>
              <a:t>ADAMS</a:t>
            </a:r>
            <a:r>
              <a:rPr lang="en-US" altLang="ru-RU" dirty="0">
                <a:latin typeface="+mn-lt"/>
              </a:rPr>
              <a:t> - </a:t>
            </a:r>
            <a:r>
              <a:rPr lang="ru-RU" altLang="ru-RU" dirty="0">
                <a:latin typeface="+mn-lt"/>
              </a:rPr>
              <a:t>база данных о местонахождении спортсменов</a:t>
            </a:r>
          </a:p>
          <a:p>
            <a:pPr eaLnBrk="1" hangingPunct="1"/>
            <a:endParaRPr lang="ru-RU" altLang="ru-RU" dirty="0">
              <a:latin typeface="+mn-lt"/>
            </a:endParaRPr>
          </a:p>
          <a:p>
            <a:pPr algn="ctr" eaLnBrk="1" hangingPunct="1"/>
            <a:r>
              <a:rPr lang="ru-RU" altLang="ru-RU" dirty="0">
                <a:latin typeface="+mn-lt"/>
              </a:rPr>
              <a:t>Заполняют</a:t>
            </a:r>
            <a:r>
              <a:rPr lang="ru-RU" altLang="ru-RU" b="1" dirty="0">
                <a:latin typeface="+mn-lt"/>
              </a:rPr>
              <a:t> </a:t>
            </a:r>
            <a:r>
              <a:rPr lang="ru-RU" altLang="ru-RU" dirty="0">
                <a:latin typeface="+mn-lt"/>
              </a:rPr>
              <a:t>спортсмены, входящие в национальный пул тестирования или пул тестирования международной спортивной федерации</a:t>
            </a:r>
          </a:p>
          <a:p>
            <a:pPr eaLnBrk="1" hangingPunct="1"/>
            <a:endParaRPr lang="ru-RU" altLang="ru-RU" dirty="0">
              <a:latin typeface="Constantia" panose="02030602050306030303" pitchFamily="18" charset="0"/>
            </a:endParaRPr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827088" y="2565400"/>
            <a:ext cx="3311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+mn-lt"/>
              </a:rPr>
              <a:t>Неполная, несвоевременно предоставленная </a:t>
            </a:r>
          </a:p>
          <a:p>
            <a:pPr algn="ctr" eaLnBrk="1" hangingPunct="1"/>
            <a:r>
              <a:rPr lang="ru-RU" altLang="ru-RU" dirty="0">
                <a:latin typeface="+mn-lt"/>
              </a:rPr>
              <a:t>информация</a:t>
            </a:r>
          </a:p>
        </p:txBody>
      </p:sp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755650" y="3644900"/>
            <a:ext cx="3600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+mn-lt"/>
              </a:rPr>
              <a:t>Недоступность спортсмена для тестирования по указанному адресу в одночасовое окно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211638" y="2841165"/>
            <a:ext cx="410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+mn-lt"/>
              </a:rPr>
              <a:t>Непредставление информации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643438" y="3789363"/>
            <a:ext cx="309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+mn-lt"/>
              </a:rPr>
              <a:t>Пропущенный тест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682813" y="2865563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=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211638" y="3789363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=</a:t>
            </a:r>
          </a:p>
        </p:txBody>
      </p:sp>
      <p:pic>
        <p:nvPicPr>
          <p:cNvPr id="10" name="Picture 7" descr="Картинка 7 из 94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04331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Картинка 7 из 94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89363"/>
            <a:ext cx="431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834710" y="4675188"/>
            <a:ext cx="7704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+mn-lt"/>
              </a:rPr>
              <a:t>Любое сочетание  </a:t>
            </a:r>
            <a:r>
              <a:rPr lang="en-US" altLang="ru-RU" dirty="0">
                <a:latin typeface="+mn-lt"/>
              </a:rPr>
              <a:t>3</a:t>
            </a:r>
            <a:r>
              <a:rPr lang="ru-RU" altLang="ru-RU" dirty="0">
                <a:latin typeface="+mn-lt"/>
              </a:rPr>
              <a:t> пропущенных  тестов  и</a:t>
            </a:r>
            <a:r>
              <a:rPr lang="en-US" altLang="ru-RU" dirty="0">
                <a:latin typeface="+mn-lt"/>
              </a:rPr>
              <a:t>/</a:t>
            </a:r>
            <a:r>
              <a:rPr lang="ru-RU" altLang="ru-RU" dirty="0">
                <a:latin typeface="+mn-lt"/>
              </a:rPr>
              <a:t>или  3 случая  непредставления информации в течение 12 месяцев -  </a:t>
            </a:r>
            <a:r>
              <a:rPr lang="ru-RU" altLang="ru-RU" dirty="0">
                <a:latin typeface="Constantia" panose="02030602050306030303" pitchFamily="18" charset="0"/>
              </a:rPr>
              <a:t>	</a:t>
            </a:r>
          </a:p>
          <a:p>
            <a:pPr algn="ctr" eaLnBrk="1" hangingPunct="1"/>
            <a:endParaRPr lang="ru-RU" altLang="ru-RU" dirty="0">
              <a:latin typeface="Constantia" panose="02030602050306030303" pitchFamily="18" charset="0"/>
            </a:endParaRPr>
          </a:p>
          <a:p>
            <a:pPr algn="ctr" eaLnBrk="1" hangingPunct="1"/>
            <a:endParaRPr lang="ru-RU" altLang="ru-RU" dirty="0">
              <a:latin typeface="Constantia" panose="02030602050306030303" pitchFamily="18" charset="0"/>
            </a:endParaRPr>
          </a:p>
          <a:p>
            <a:pPr algn="ctr" eaLnBrk="1" hangingPunct="1"/>
            <a:r>
              <a:rPr lang="ru-RU" altLang="ru-RU" dirty="0">
                <a:latin typeface="Constantia" panose="02030602050306030303" pitchFamily="18" charset="0"/>
              </a:rPr>
              <a:t>                                   =     </a:t>
            </a:r>
            <a:r>
              <a:rPr lang="ru-RU" altLang="ru-RU" b="1" dirty="0">
                <a:solidFill>
                  <a:srgbClr val="FF0000"/>
                </a:solidFill>
                <a:latin typeface="+mn-lt"/>
              </a:rPr>
              <a:t>нарушение антидопинговых правил</a:t>
            </a:r>
            <a:endParaRPr lang="ru-RU" altLang="ru-RU" b="1" dirty="0">
              <a:latin typeface="+mn-lt"/>
            </a:endParaRPr>
          </a:p>
        </p:txBody>
      </p:sp>
      <p:pic>
        <p:nvPicPr>
          <p:cNvPr id="13" name="Picture 7" descr="Картинка 7 из 94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5" y="5754688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Картинка 7 из 94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47" y="5754688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Картинка 7 из 94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72" y="5754688"/>
            <a:ext cx="431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82410" y="5827713"/>
            <a:ext cx="2159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74572" y="5827713"/>
            <a:ext cx="2159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9"/>
          <p:cNvSpPr>
            <a:spLocks noChangeArrowheads="1"/>
          </p:cNvSpPr>
          <p:nvPr/>
        </p:nvSpPr>
        <p:spPr bwMode="auto">
          <a:xfrm>
            <a:off x="467544" y="764704"/>
            <a:ext cx="76328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Видеоинструкция</a:t>
            </a:r>
            <a:r>
              <a:rPr lang="ru-RU" sz="2000" dirty="0"/>
              <a:t> по предоставлению информации в </a:t>
            </a:r>
            <a:r>
              <a:rPr lang="en-US" sz="2000" dirty="0"/>
              <a:t>ADAMS</a:t>
            </a:r>
            <a:r>
              <a:rPr lang="ru-RU" sz="2000" dirty="0"/>
              <a:t>: </a:t>
            </a:r>
          </a:p>
          <a:p>
            <a:pPr algn="ctr"/>
            <a:r>
              <a:rPr lang="ru-RU" sz="2000" dirty="0"/>
              <a:t>сайт РАА «РУСАДА» - </a:t>
            </a:r>
          </a:p>
          <a:p>
            <a:pPr algn="ctr"/>
            <a:r>
              <a:rPr lang="ru-RU" sz="2000" dirty="0"/>
              <a:t>раздел «Информация о местонахождении»</a:t>
            </a:r>
          </a:p>
          <a:p>
            <a:endParaRPr lang="ru-RU" sz="2000" dirty="0"/>
          </a:p>
          <a:p>
            <a:pPr algn="ctr"/>
            <a:endParaRPr lang="en-US" sz="2000" dirty="0">
              <a:latin typeface="Constantia" pitchFamily="18" charset="0"/>
            </a:endParaRPr>
          </a:p>
        </p:txBody>
      </p:sp>
      <p:pic>
        <p:nvPicPr>
          <p:cNvPr id="4" name="Рисунок 3" descr="Инч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674" y="2132856"/>
            <a:ext cx="4320654" cy="427158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Заголовок 7"/>
          <p:cNvSpPr txBox="1">
            <a:spLocks/>
          </p:cNvSpPr>
          <p:nvPr/>
        </p:nvSpPr>
        <p:spPr>
          <a:xfrm>
            <a:off x="0" y="260648"/>
            <a:ext cx="9144000" cy="10525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НАРУШЕНИЕ ПРАВИЛ ДОСТУПНОСТИ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10525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ОБЛАДАНИЕ ЗАПРЕЩЕННЫМИ СУБСТАНЦИЯМИ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МЕТОДАМИ 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755650" y="981075"/>
            <a:ext cx="6985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>
              <a:latin typeface="Constantia" panose="02030602050306030303" pitchFamily="18" charset="0"/>
            </a:endParaRPr>
          </a:p>
          <a:p>
            <a:pPr algn="ctr" eaLnBrk="1" hangingPunct="1"/>
            <a:r>
              <a:rPr lang="ru-RU" altLang="ru-RU" sz="2000" dirty="0">
                <a:latin typeface="+mn-lt"/>
              </a:rPr>
              <a:t>Имеет ли спортсмен право хранить препарат, содержащий запрещенную субстанцию, или запрещенный метод?</a:t>
            </a:r>
          </a:p>
          <a:p>
            <a:pPr algn="ctr" eaLnBrk="1" hangingPunct="1"/>
            <a:endParaRPr lang="ru-RU" altLang="ru-RU" sz="2000" dirty="0">
              <a:latin typeface="+mn-lt"/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+mn-lt"/>
              </a:rPr>
              <a:t>НЕТ</a:t>
            </a:r>
            <a:r>
              <a:rPr lang="ru-RU" altLang="ru-RU" sz="2000" dirty="0">
                <a:latin typeface="+mn-lt"/>
              </a:rPr>
              <a:t>, ни спортсмен, ни тренер</a:t>
            </a:r>
          </a:p>
          <a:p>
            <a:pPr algn="ctr" eaLnBrk="1" hangingPunct="1"/>
            <a:endParaRPr lang="ru-RU" altLang="ru-RU" sz="2000" dirty="0">
              <a:latin typeface="+mn-lt"/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+mn-lt"/>
              </a:rPr>
              <a:t>ТОЛЬКО ВРАЧ для оказания </a:t>
            </a:r>
            <a:r>
              <a:rPr lang="ru-RU" altLang="ru-RU" sz="2000" b="1" u="sng" dirty="0">
                <a:solidFill>
                  <a:srgbClr val="FF0000"/>
                </a:solidFill>
                <a:latin typeface="+mn-lt"/>
              </a:rPr>
              <a:t>экстренной</a:t>
            </a:r>
            <a:r>
              <a:rPr lang="ru-RU" altLang="ru-RU" sz="2000" b="1" dirty="0">
                <a:solidFill>
                  <a:srgbClr val="FF0000"/>
                </a:solidFill>
                <a:latin typeface="+mn-lt"/>
              </a:rPr>
              <a:t> медицинской помощи !</a:t>
            </a:r>
          </a:p>
          <a:p>
            <a:pPr eaLnBrk="1" hangingPunct="1"/>
            <a:endParaRPr lang="ru-RU" altLang="ru-RU" dirty="0">
              <a:latin typeface="Constantia" panose="02030602050306030303" pitchFamily="18" charset="0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179388" y="4149725"/>
            <a:ext cx="2268537" cy="132343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+mn-lt"/>
              </a:rPr>
              <a:t>Исключение – наличие у спортсмена разрешения на ТИ!</a:t>
            </a:r>
          </a:p>
        </p:txBody>
      </p:sp>
      <p:pic>
        <p:nvPicPr>
          <p:cNvPr id="5" name="Рисунок 7" descr="Рюкзак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808413"/>
            <a:ext cx="4176713" cy="2532062"/>
          </a:xfrm>
          <a:prstGeom prst="rect">
            <a:avLst/>
          </a:prstGeom>
          <a:noFill/>
          <a:ln w="9525">
            <a:solidFill>
              <a:srgbClr val="FF0000">
                <a:alpha val="7294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-468560" y="332656"/>
            <a:ext cx="8064896" cy="9398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B050"/>
                </a:solidFill>
                <a:ea typeface="+mn-ea"/>
                <a:cs typeface="+mn-cs"/>
              </a:rPr>
              <a:t>ТЕРАПЕВТИЧЕСКОЕ ИСПОЛЬЗОВАНИЕ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7345362" cy="5183981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b="1" dirty="0">
              <a:solidFill>
                <a:srgbClr val="00B050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r>
              <a:rPr lang="ru-RU" sz="1800" b="1" dirty="0">
                <a:solidFill>
                  <a:srgbClr val="00B050"/>
                </a:solidFill>
                <a:cs typeface="Times New Roman" pitchFamily="18" charset="0"/>
              </a:rPr>
              <a:t>МЕДИЦИНСКИЕ ДАННЫЕ  </a:t>
            </a:r>
          </a:p>
          <a:p>
            <a:pPr marL="0" indent="0" algn="ctr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600" dirty="0">
              <a:latin typeface="Constantia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365125" algn="l"/>
              </a:tabLst>
              <a:defRPr/>
            </a:pPr>
            <a:endParaRPr lang="ru-RU" sz="1200" b="1" i="1" dirty="0">
              <a:latin typeface="Constantia" pitchFamily="18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365125" algn="l"/>
              </a:tabLst>
              <a:defRPr/>
            </a:pPr>
            <a:endParaRPr lang="ru-RU" sz="1200" b="1" i="1" dirty="0">
              <a:latin typeface="Constantia" pitchFamily="18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365125" algn="l"/>
              </a:tabLst>
              <a:defRPr/>
            </a:pPr>
            <a:endParaRPr lang="ru-RU" sz="1200" b="1" i="1" dirty="0">
              <a:latin typeface="Constantia" pitchFamily="18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365125" algn="l"/>
              </a:tabLst>
              <a:defRPr/>
            </a:pPr>
            <a:r>
              <a:rPr lang="ru-RU" sz="1400" b="1" i="1" dirty="0">
                <a:cs typeface="Arial" charset="0"/>
              </a:rPr>
              <a:t>МЕЖДУНАРОДНЫЙ СТАНДАРТ ПО ТЕРАПЕВТИЧЕСКОМУ ИСПОЛЬЗОВАНИЮ:</a:t>
            </a:r>
          </a:p>
          <a:p>
            <a:pPr marL="0" indent="0">
              <a:spcBef>
                <a:spcPct val="0"/>
              </a:spcBef>
              <a:buNone/>
              <a:tabLst>
                <a:tab pos="365125" algn="l"/>
              </a:tabLst>
              <a:defRPr/>
            </a:pPr>
            <a:endParaRPr lang="ru-RU" sz="1600" b="1" i="1" dirty="0"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365125" algn="l"/>
              </a:tabLst>
              <a:defRPr/>
            </a:pPr>
            <a:r>
              <a:rPr lang="ru-RU" sz="1800" dirty="0"/>
              <a:t>ЗАПРОС НА </a:t>
            </a:r>
            <a:r>
              <a:rPr lang="ru-RU" sz="1800" dirty="0">
                <a:solidFill>
                  <a:srgbClr val="00B050"/>
                </a:solidFill>
              </a:rPr>
              <a:t>ТИ</a:t>
            </a:r>
            <a:r>
              <a:rPr lang="ru-RU" sz="1800" dirty="0"/>
              <a:t> ДОЛЖЕН СОПРОВОЖДАТЬСЯ ПОДРОБНОЙ ИСТОРИЕЙ БОЛЕЗНИ, ВКЛЮЧАЯ ДОКУМЕНТЫ ОТ ВРАЧЕЙ, ПЕРВОНАЧАЛЬНО ПОСТАВИВШИХ ДИАГНОЗ (В СЛУЧАЯХ, КОГДА ЭТО ВОЗМОЖНО) И РЕЗУЛЬТАТЫ ЛАБОРАТОРНЫХ И КЛИНИЧЕСКИХ ИССЛЕДОВАНИЙ, А ТАКЖЕ ВИЗУАЛИЗИРУЮЩИЕ ИССЛЕДОВАНИЯ, ИМЕЮЩИЕ ОТНОШЕНИЯ К ДАННОМУ ЗАПРОСУ.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b="1" i="1" dirty="0">
              <a:latin typeface="Constant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b="1" i="1" dirty="0">
              <a:latin typeface="Constant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b="1" i="1" dirty="0">
              <a:latin typeface="Constant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dirty="0">
              <a:latin typeface="Constantia" pitchFamily="18" charset="0"/>
              <a:cs typeface="Arial" charset="0"/>
            </a:endParaRPr>
          </a:p>
          <a:p>
            <a:pPr algn="just" eaLnBrk="1" hangingPunct="1">
              <a:defRPr/>
            </a:pPr>
            <a:endParaRPr lang="ru-RU" sz="12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79388" y="1341438"/>
            <a:ext cx="7345362" cy="4967287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dirty="0">
              <a:latin typeface="Constant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365125" algn="l"/>
              </a:tabLst>
              <a:defRPr/>
            </a:pPr>
            <a:endParaRPr lang="ru-RU" sz="1200" dirty="0">
              <a:latin typeface="Constantia" pitchFamily="18" charset="0"/>
              <a:cs typeface="Arial" charset="0"/>
            </a:endParaRPr>
          </a:p>
          <a:p>
            <a:pPr algn="just" eaLnBrk="1" hangingPunct="1">
              <a:defRPr/>
            </a:pPr>
            <a:endParaRPr lang="ru-RU" sz="1200" dirty="0">
              <a:latin typeface="Constantia" pitchFamily="18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539552" y="1772816"/>
            <a:ext cx="7848872" cy="3456384"/>
            <a:chOff x="251520" y="1556792"/>
            <a:chExt cx="7848872" cy="345638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203848" y="1556792"/>
              <a:ext cx="1800200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endParaRPr lang="ru-RU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СПОРТСМЕН</a:t>
              </a:r>
              <a:endParaRPr lang="ru-RU" sz="14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27584" y="2924944"/>
              <a:ext cx="2448272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endParaRPr lang="ru-RU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МЕЖДУНАРОДНЫЙ УРОВЕНЬ</a:t>
              </a:r>
              <a:endParaRPr lang="ru-RU" sz="14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076056" y="2924944"/>
              <a:ext cx="2448272" cy="57606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endParaRPr lang="ru-RU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Constantia" pitchFamily="18" charset="0"/>
                  <a:cs typeface="Times New Roman" pitchFamily="18" charset="0"/>
                </a:rPr>
                <a:t>НАЦИОНАЛЬНЫЙ УРОВЕНЬ</a:t>
              </a:r>
              <a:endParaRPr lang="ru-RU" sz="1400" dirty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51520" y="4221088"/>
              <a:ext cx="3600400" cy="79208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r>
                <a:rPr lang="ru-RU" sz="1400" b="1" dirty="0">
                  <a:solidFill>
                    <a:srgbClr val="00B050"/>
                  </a:solidFill>
                  <a:latin typeface="Constantia" pitchFamily="18" charset="0"/>
                  <a:cs typeface="Times New Roman" pitchFamily="18" charset="0"/>
                </a:rPr>
                <a:t>РАССМАТРИВАЕТ МЕЖДУНАРОДНАЯ ФЕДЕРАЦИЯ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499992" y="4221088"/>
              <a:ext cx="3600400" cy="79208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tabLst>
                  <a:tab pos="365125" algn="l"/>
                </a:tabLst>
                <a:defRPr/>
              </a:pPr>
              <a:r>
                <a:rPr lang="ru-RU" sz="1400" b="1" dirty="0">
                  <a:solidFill>
                    <a:srgbClr val="00B050"/>
                  </a:solidFill>
                  <a:latin typeface="Constantia" pitchFamily="18" charset="0"/>
                  <a:cs typeface="Times New Roman" pitchFamily="18" charset="0"/>
                </a:rPr>
                <a:t>РАССМАТРИВАЕТ РУСАДА</a:t>
              </a:r>
              <a:endParaRPr lang="ru-RU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7" name="Прямая со стрелкой 16"/>
            <p:cNvCxnSpPr>
              <a:stCxn id="11" idx="2"/>
              <a:endCxn id="12" idx="0"/>
            </p:cNvCxnSpPr>
            <p:nvPr/>
          </p:nvCxnSpPr>
          <p:spPr>
            <a:xfrm flipH="1">
              <a:off x="2051720" y="2132856"/>
              <a:ext cx="2052228" cy="79208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11" idx="2"/>
              <a:endCxn id="13" idx="0"/>
            </p:cNvCxnSpPr>
            <p:nvPr/>
          </p:nvCxnSpPr>
          <p:spPr>
            <a:xfrm>
              <a:off x="4103948" y="2132856"/>
              <a:ext cx="2196244" cy="79208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12" idx="2"/>
              <a:endCxn id="14" idx="0"/>
            </p:cNvCxnSpPr>
            <p:nvPr/>
          </p:nvCxnSpPr>
          <p:spPr>
            <a:xfrm>
              <a:off x="2051720" y="3501008"/>
              <a:ext cx="0" cy="72008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13" idx="2"/>
              <a:endCxn id="15" idx="0"/>
            </p:cNvCxnSpPr>
            <p:nvPr/>
          </p:nvCxnSpPr>
          <p:spPr>
            <a:xfrm>
              <a:off x="6300192" y="3501008"/>
              <a:ext cx="0" cy="72008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-468560" y="332656"/>
            <a:ext cx="8064896" cy="9398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B050"/>
                </a:solidFill>
                <a:ea typeface="+mn-ea"/>
                <a:cs typeface="+mn-cs"/>
              </a:rPr>
              <a:t>ТЕРАПЕВТИЧЕСКОЕ ИСПОЛЬЗОВАНИЕ</a:t>
            </a:r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260648"/>
            <a:ext cx="9144000" cy="863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РАСПРОСТРАНЕНИЕ ИЛИ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ПОПЫТКА РАСПРОСТРАНЕНИЯ</a:t>
            </a: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3348038" y="1700213"/>
            <a:ext cx="4392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Период дисквалификации может быть пожизненным!</a:t>
            </a:r>
          </a:p>
        </p:txBody>
      </p:sp>
      <p:pic>
        <p:nvPicPr>
          <p:cNvPr id="4" name="Рисунок 21" descr="12561_4954ffe1e2e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20875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0" y="3140968"/>
            <a:ext cx="9144000" cy="100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НАЗНАЧЕНИЕ ИЛИ ПОПЫТКА НАЗНАЧЕНИЯ</a:t>
            </a:r>
          </a:p>
        </p:txBody>
      </p:sp>
      <p:pic>
        <p:nvPicPr>
          <p:cNvPr id="6" name="Рисунок 20" descr="рецеп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292600"/>
            <a:ext cx="21605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3492500" y="4797425"/>
            <a:ext cx="410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Исключение – наличие у спортсмена разрешения на ТИ!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0" y="260648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СОУЧАСТИЕ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052736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Помощь, поощрение, способствование, </a:t>
            </a:r>
          </a:p>
          <a:p>
            <a:pPr algn="r"/>
            <a:r>
              <a:rPr lang="ru-RU" sz="2000" dirty="0"/>
              <a:t>подстрекательство, вступление в сговор, сокрытие или любой другой вид намеренного соучастия, включая нарушение или попытку нарушения антидопинговых правил</a:t>
            </a:r>
          </a:p>
        </p:txBody>
      </p:sp>
      <p:pic>
        <p:nvPicPr>
          <p:cNvPr id="4" name="Рисунок 3" descr="челове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2376264" cy="2041284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475656" y="3645024"/>
            <a:ext cx="6840686" cy="863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ПРОФЕССИОНАЛЬНОЕ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СОТРУДНИЧЕСТВО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479715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Например, сотрудничество спортсмена </a:t>
            </a:r>
          </a:p>
          <a:p>
            <a:pPr algn="r"/>
            <a:r>
              <a:rPr lang="ru-RU" sz="2000" dirty="0"/>
              <a:t>в профессиональном качестве, с любым персоналом </a:t>
            </a:r>
          </a:p>
          <a:p>
            <a:pPr algn="r"/>
            <a:r>
              <a:rPr lang="ru-RU" sz="2000" dirty="0"/>
              <a:t>спортсмена, который отбывает срок дисквалификации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ru-RU" altLang="en-US" sz="2400" b="1" dirty="0">
                <a:solidFill>
                  <a:srgbClr val="00B050"/>
                </a:solidFill>
              </a:rPr>
              <a:t>ОСНОВАНИЯ ДЛЯ НАЧАЛА РАССЛЕДОВАНИЯ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1484313"/>
            <a:ext cx="2305050" cy="17287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Неблагоприятный результат анализа, атипические показатели паспорта крови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725" y="1484313"/>
            <a:ext cx="3024188" cy="2736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Информация из внешних источников (от спортсменов, персонала, представителей спортивной федерации; сообщения, поступившие по телефону или на электронную почту сотрудников РАА «РУСАДА»</a:t>
            </a:r>
          </a:p>
        </p:txBody>
      </p:sp>
      <p:pic>
        <p:nvPicPr>
          <p:cNvPr id="4101" name="Picture 5" descr="C:\Documents and Settings\ancela\Рабочий стол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57563"/>
            <a:ext cx="22336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771775" y="1916113"/>
            <a:ext cx="2376488" cy="20891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Информация от ИДК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(возможные случаи отказа от сдачи </a:t>
            </a:r>
            <a:r>
              <a:rPr lang="ru-RU" sz="1600" dirty="0" err="1">
                <a:solidFill>
                  <a:schemeClr val="tx1"/>
                </a:solidFill>
                <a:latin typeface="Constantia" pitchFamily="18" charset="0"/>
              </a:rPr>
              <a:t>допинг-проб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</a:rPr>
              <a:t>, попыток фальсификации)</a:t>
            </a:r>
          </a:p>
        </p:txBody>
      </p:sp>
      <p:pic>
        <p:nvPicPr>
          <p:cNvPr id="4104" name="Picture 2" descr="C:\Documents and Settings\tgaleta\Рабочий стол\Отчет, презентация\для обучения\c460194704691c490c068f0d4c8d68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365104"/>
            <a:ext cx="2276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>
            <a:off x="1331913" y="765175"/>
            <a:ext cx="215900" cy="57626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732588" y="765175"/>
            <a:ext cx="215900" cy="57626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995738" y="765175"/>
            <a:ext cx="215900" cy="935038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8914" name="Picture 2" descr="http://www.sonarium.ru/wp-content/uploads/2013/10/phone-calls-love-hate-400x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93096"/>
            <a:ext cx="2664296" cy="171181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eaLnBrk="1" hangingPunct="1"/>
            <a:r>
              <a:rPr lang="ru-RU" altLang="en-US" sz="2400" b="1" dirty="0">
                <a:solidFill>
                  <a:srgbClr val="00B050"/>
                </a:solidFill>
                <a:cs typeface="Arial" charset="0"/>
              </a:rPr>
              <a:t>ОБРАБОТКА РЕЗУЛЬТАТОВ В СЛУЧАЕ НАЛИЧИЯ НЕБЛАГОПРИЯТНОГО РЕЗУЛЬТАТА АНАЛИЗА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292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extBox 74"/>
          <p:cNvSpPr txBox="1">
            <a:spLocks noChangeArrowheads="1"/>
          </p:cNvSpPr>
          <p:nvPr/>
        </p:nvSpPr>
        <p:spPr bwMode="auto">
          <a:xfrm>
            <a:off x="539750" y="1125538"/>
            <a:ext cx="7993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Получение информации о возможном нарушении антидопинговых правил</a:t>
            </a:r>
          </a:p>
          <a:p>
            <a:pPr algn="ctr" eaLnBrk="1" hangingPunct="1"/>
            <a:endParaRPr lang="ru-RU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Проверка наличия действующего разрешения на ТИ и возможных отступлений от Международных стандартов</a:t>
            </a:r>
          </a:p>
          <a:p>
            <a:pPr algn="ctr" eaLnBrk="1" hangingPunct="1"/>
            <a:endParaRPr lang="ru-RU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Уведомление спортсмена/НФ/МФ/ВАДА</a:t>
            </a:r>
          </a:p>
          <a:p>
            <a:pPr algn="ctr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Временное отстранение от участия в соревнованиях и УТС</a:t>
            </a:r>
          </a:p>
          <a:p>
            <a:pPr algn="ctr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Получение информации от спортсмена </a:t>
            </a:r>
          </a:p>
          <a:p>
            <a:pPr algn="ctr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(запрос на вскрытие пробы Б, слушания по делу, объяснительная)</a:t>
            </a:r>
          </a:p>
          <a:p>
            <a:pPr algn="ctr" eaLnBrk="1" hangingPunct="1"/>
            <a:endParaRPr lang="ru-RU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  Слушание по делу (очное/заочное)</a:t>
            </a:r>
          </a:p>
          <a:p>
            <a:pPr algn="ctr" eaLnBrk="1" hangingPunct="1"/>
            <a:endParaRPr lang="ru-RU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Вынесение решения</a:t>
            </a:r>
            <a:r>
              <a:rPr lang="en-US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endParaRPr lang="ru-RU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Уведомление НФ о вынесенном решении</a:t>
            </a:r>
          </a:p>
          <a:p>
            <a:pPr algn="ctr" eaLnBrk="1" hangingPunct="1"/>
            <a:endParaRPr lang="ru-RU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Применение санкции на основании решения</a:t>
            </a:r>
          </a:p>
          <a:p>
            <a:pPr algn="ctr" eaLnBrk="1" hangingPunct="1"/>
            <a:endParaRPr lang="ru-RU" alt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Уведомление МФ и ВАДА о вынесенном решении</a:t>
            </a:r>
            <a:endParaRPr lang="ru-RU" altLang="en-US" dirty="0">
              <a:ea typeface="Calibri" pitchFamily="34" charset="0"/>
              <a:cs typeface="Arial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4663" y="1484313"/>
            <a:ext cx="142875" cy="288925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84663" y="2276475"/>
            <a:ext cx="142875" cy="288925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4663" y="3141663"/>
            <a:ext cx="142875" cy="287337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84663" y="3933825"/>
            <a:ext cx="142875" cy="287338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84663" y="4508500"/>
            <a:ext cx="142875" cy="288925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4663" y="5013325"/>
            <a:ext cx="142875" cy="287338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4663" y="5589588"/>
            <a:ext cx="142875" cy="287337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84663" y="6092825"/>
            <a:ext cx="142875" cy="288925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Отдел реализации образовательных программ\Специалист Конова В.А\университеты\РМОУ\картинки\18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3024336" cy="20162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4048" y="177281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1999 г. – первая всемирная</a:t>
            </a:r>
          </a:p>
          <a:p>
            <a:r>
              <a:rPr lang="ru-RU" dirty="0"/>
              <a:t>                 конференция по</a:t>
            </a:r>
          </a:p>
          <a:p>
            <a:r>
              <a:rPr lang="ru-RU" dirty="0"/>
              <a:t>                 борьбе с допингом</a:t>
            </a:r>
          </a:p>
        </p:txBody>
      </p:sp>
      <p:pic>
        <p:nvPicPr>
          <p:cNvPr id="8" name="Picture 2" descr="Z:\Отдел реализации образовательных программ\Специалист Конова В.А\университеты\РМОУ\300px-WADA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2766161" cy="15121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11760" y="3933056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1999 г. – создание Всемирного антидопингового агентства </a:t>
            </a:r>
          </a:p>
          <a:p>
            <a:r>
              <a:rPr lang="ru-RU" dirty="0"/>
              <a:t>ВАДА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ПРОТИВОДЕЙСТВИЕ ДОПИНГУ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0" y="260648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Последствия применения допинга</a:t>
            </a:r>
          </a:p>
        </p:txBody>
      </p:sp>
      <p:pic>
        <p:nvPicPr>
          <p:cNvPr id="8" name="Picture 6" descr="http://polit.ru/media/photolib/2013/01/15/lancearmstrong_1358229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25" y="1484784"/>
            <a:ext cx="1654175" cy="124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Шарап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25" y="3114175"/>
            <a:ext cx="1684337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1916832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Последствия для здоровья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Социально-экономические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Санкции и другие юридические (дисквалификация, УК РФ)</a:t>
            </a:r>
          </a:p>
        </p:txBody>
      </p:sp>
    </p:spTree>
    <p:extLst>
      <p:ext uri="{BB962C8B-B14F-4D97-AF65-F5344CB8AC3E}">
        <p14:creationId xmlns:p14="http://schemas.microsoft.com/office/powerpoint/2010/main" val="2465600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7504" y="2376264"/>
            <a:ext cx="9144000" cy="1052736"/>
          </a:xfrm>
        </p:spPr>
        <p:txBody>
          <a:bodyPr/>
          <a:lstStyle/>
          <a:p>
            <a:pPr eaLnBrk="1" hangingPunct="1"/>
            <a:r>
              <a:rPr lang="ru-RU" altLang="en-US" sz="2400" b="1" dirty="0">
                <a:solidFill>
                  <a:srgbClr val="00B050"/>
                </a:solidFill>
                <a:cs typeface="Arial" charset="0"/>
              </a:rPr>
              <a:t>БЛАГОДАРИМ ЗА ВНИМАНИЕ!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292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13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Отдел реализации образовательных программ\Специалист Конова В.А\университеты\РМОУ\300px-WADA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2766161" cy="15121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1700808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Публикация кодекса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Поддержка образовательных и профилактических программ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Финансирование и управление научными исследованиями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Наблюдение за программами </a:t>
            </a:r>
            <a:r>
              <a:rPr lang="ru-RU" dirty="0" err="1"/>
              <a:t>допинг-контроля</a:t>
            </a: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Развитие национальных антидопинговых программ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ПРОТИВОДЕЙСТВИЕ ДОПИНГУ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9080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КОДЕКС ВАДА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95536" y="980728"/>
            <a:ext cx="8353425" cy="43195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Принят в 2003 году в ходе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Всемирной конференции по допингу в спорте в Копенгагене, вступил в силу 01 января 2004 года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Цель: защита права спортсменов на спорт, чистый от допинга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Гармонизация усилий на национальном и международном уровне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Вместе с Кодексом ВАДА разработало 5 Международных стандартов, содержащих технические и процедурные положения</a:t>
            </a:r>
          </a:p>
        </p:txBody>
      </p:sp>
      <p:pic>
        <p:nvPicPr>
          <p:cNvPr id="4" name="Picture 2" descr="C:\Documents and Settings\tgaleta\Рабочий стол\Отчет, презентация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93096"/>
            <a:ext cx="383949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9144000" cy="9080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РЕГЛАМЕНТИРУЮЩИЕ ДОКУМЕНТЫ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55650" y="836613"/>
            <a:ext cx="7575550" cy="4319587"/>
          </a:xfrm>
          <a:prstGeom prst="rect">
            <a:avLst/>
          </a:prstGeom>
        </p:spPr>
        <p:txBody>
          <a:bodyPr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en-US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Основополагающие документы ВАДА: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Кодекс и Международные стандарты (Запрещенный список, Международные стандарты  по тестированию и расследованиям, для лабораторий, по терапевтическому использованию, по защите частной жизни)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en-US" sz="1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en-US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Документы, которые распространяются на спортсменов и персонал спортсмена: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Антидопинговые правила международных федераций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Антидопинговые правила национальных антидопинговых организаций (в России – Общероссийские антидопинговые правила, утверждаемые Приказом </a:t>
            </a:r>
            <a:r>
              <a:rPr kumimoji="0" lang="ru-RU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Минспорта</a:t>
            </a: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)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ru-RU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img-626123213-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100806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92896"/>
            <a:ext cx="100806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0000">
                <a:alpha val="85999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lum bright="-2000"/>
          </a:blip>
          <a:srcRect/>
          <a:stretch>
            <a:fillRect/>
          </a:stretch>
        </p:blipFill>
        <p:spPr bwMode="auto">
          <a:xfrm>
            <a:off x="3635896" y="2492896"/>
            <a:ext cx="9350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sx="99001" sy="99001" algn="ctr" rotWithShape="0">
              <a:srgbClr val="000000">
                <a:alpha val="53998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492896"/>
            <a:ext cx="100806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ncela\Рабочий стол\9d8217a586d34874e29820e697a88c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492896"/>
            <a:ext cx="1027112" cy="14414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Picture 5" descr="C:\Documents and Settings\ancela\Рабочий стол\df5c047c32724c83d4f2d622cd0dae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492896"/>
            <a:ext cx="1008063" cy="144145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9144000" cy="9080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РЕГЛАМЕНТИРУЮЩИЕ ДОКУМЕНТЫ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908720"/>
            <a:ext cx="611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Международный  стандарт тестирования и расследований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412776"/>
            <a:ext cx="4636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/>
              <a:t>Планирование эффективных  тестирований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Обеспечение целостности и подлинности проб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Проведение расследований и сбора информации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2420888"/>
            <a:ext cx="430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Международный  стандарт лабораторий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2852936"/>
            <a:ext cx="4172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/>
              <a:t>Получение достоверных результатов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/>
              <a:t>Единообразие и согласованность отчетности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645024"/>
            <a:ext cx="325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Международный  стандарт 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4005064"/>
            <a:ext cx="5499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/>
              <a:t>Единообразие процесса предоставления разрешений на 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1" y="465313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Международный  стандарт защиты личной жизни </a:t>
            </a:r>
          </a:p>
          <a:p>
            <a:r>
              <a:rPr lang="ru-RU" b="1" dirty="0"/>
              <a:t>и конфиденциальной информации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5301208"/>
            <a:ext cx="3841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/>
              <a:t>Защита конфиденциальной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9080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Arial" charset="0"/>
              </a:rPr>
              <a:t>ПРОЦЕСС ПЕРЕСМОТРА КОДЕКСА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95288" y="836613"/>
            <a:ext cx="8353425" cy="43195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С момента принятия в 2003 году Кодекс пересматривался дважды (редакции 2009 и 2015 годов)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itchFamily="34" charset="0"/>
                <a:cs typeface="Times New Roman" pitchFamily="18" charset="0"/>
              </a:rPr>
              <a:t>Действующая версия Кодекса пересматривалась следующим образом: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8888" y="2205038"/>
            <a:ext cx="2952750" cy="18716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Clr>
                <a:srgbClr val="1DA838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года (с 28.11.2011 по 15.11.2013)</a:t>
            </a:r>
          </a:p>
        </p:txBody>
      </p:sp>
      <p:sp>
        <p:nvSpPr>
          <p:cNvPr id="5" name="Овал 4"/>
          <p:cNvSpPr/>
          <p:nvPr/>
        </p:nvSpPr>
        <p:spPr>
          <a:xfrm>
            <a:off x="1116013" y="4292600"/>
            <a:ext cx="3095625" cy="19446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Clr>
                <a:srgbClr val="1DA838"/>
              </a:buClr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Всемирная конференция по борьбе с допингом в спорте, г. Йоханнесбург (Южная Африка) 12-15 ноября 2013 </a:t>
            </a:r>
          </a:p>
        </p:txBody>
      </p:sp>
      <p:sp>
        <p:nvSpPr>
          <p:cNvPr id="6" name="Овал 5"/>
          <p:cNvSpPr/>
          <p:nvPr/>
        </p:nvSpPr>
        <p:spPr>
          <a:xfrm>
            <a:off x="5076825" y="2276475"/>
            <a:ext cx="2952750" cy="17287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Clr>
                <a:srgbClr val="1DA838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4000 предложений от разных сторон</a:t>
            </a:r>
          </a:p>
        </p:txBody>
      </p:sp>
      <p:sp>
        <p:nvSpPr>
          <p:cNvPr id="7" name="Овал 6"/>
          <p:cNvSpPr/>
          <p:nvPr/>
        </p:nvSpPr>
        <p:spPr>
          <a:xfrm>
            <a:off x="5003800" y="4292600"/>
            <a:ext cx="3097213" cy="19431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Clr>
                <a:srgbClr val="1DA838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 основных направлений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1392</Words>
  <Application>Microsoft Office PowerPoint</Application>
  <PresentationFormat>Экран (4:3)</PresentationFormat>
  <Paragraphs>377</Paragraphs>
  <Slides>41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Constantia</vt:lpstr>
      <vt:lpstr>Times New Roman</vt:lpstr>
      <vt:lpstr>Wingdings</vt:lpstr>
      <vt:lpstr>Тема Office</vt:lpstr>
      <vt:lpstr>Противодействие допингу  в спорте</vt:lpstr>
      <vt:lpstr>ПРОТИВОДЕЙСТВИЕ ДОПИНГУ</vt:lpstr>
      <vt:lpstr>МЕЖДУНАРОДНАЯ КОНВЕНЦИЯ  О БОРЬБЕ С ДОПИНГОМ В СПОРТЕ</vt:lpstr>
      <vt:lpstr>Презентация PowerPoint</vt:lpstr>
      <vt:lpstr>ПРОТИВОДЕЙСТВИЕ ДОПИНГУ</vt:lpstr>
      <vt:lpstr>Презентация PowerPoint</vt:lpstr>
      <vt:lpstr>Презентация PowerPoint</vt:lpstr>
      <vt:lpstr>Презентация PowerPoint</vt:lpstr>
      <vt:lpstr>Презентация PowerPoint</vt:lpstr>
      <vt:lpstr>СУЩЕСТВЕННЫЕ ИЗМЕНЕНИЯ</vt:lpstr>
      <vt:lpstr>СУЩЕСТВЕННЫЕ ИЗМЕНЕНИЯ</vt:lpstr>
      <vt:lpstr>СУЩЕСТВЕННЫЕ ИЗМЕНЕНИЯ</vt:lpstr>
      <vt:lpstr>УПОР НА «ИНТЕЛЛЕКТУАЛЬНОЕ» ТЕСТИРОВАНИЕ И  «УМНОЕ МЕНЮ» ЛАБОРАТОРНЫХ АНАЛИЗОВ</vt:lpstr>
      <vt:lpstr>Презентация PowerPoint</vt:lpstr>
      <vt:lpstr>Презентация PowerPoint</vt:lpstr>
      <vt:lpstr>Презентация PowerPoint</vt:lpstr>
      <vt:lpstr>ЗАПРЕЩЕННЫЙ СПИСОК</vt:lpstr>
      <vt:lpstr>Презентация PowerPoint</vt:lpstr>
      <vt:lpstr>СЕРВИС ПО ПРОВЕРКЕ ПРЕПАРАТОВ  list.rusada.ru</vt:lpstr>
      <vt:lpstr>Презентация PowerPoint</vt:lpstr>
      <vt:lpstr>Презентация PowerPoint</vt:lpstr>
      <vt:lpstr>БЕСПЛАТНЫЕ ПРИЛОЖЕНИЯ ДЛЯ IOS И Android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ТЕРАПЕВТИЧЕСКОЕ ИСПОЛЬЗОВАНИЕ</vt:lpstr>
      <vt:lpstr>ТЕРАПЕВТИЧЕСКОЕ ИСПОЛЬЗОВАНИЕ</vt:lpstr>
      <vt:lpstr>Презентация PowerPoint</vt:lpstr>
      <vt:lpstr>Презентация PowerPoint</vt:lpstr>
      <vt:lpstr>ОСНОВАНИЯ ДЛЯ НАЧАЛА РАССЛЕДОВАНИЯ</vt:lpstr>
      <vt:lpstr>ОБРАБОТКА РЕЗУЛЬТАТОВ В СЛУЧАЕ НАЛИЧИЯ НЕБЛАГОПРИЯТНОГО РЕЗУЛЬТАТА АНАЛИЗА</vt:lpstr>
      <vt:lpstr>Презентация PowerPoint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Допинг в спорте</dc:title>
  <dc:creator>vkonova</dc:creator>
  <cp:lastModifiedBy>user</cp:lastModifiedBy>
  <cp:revision>40</cp:revision>
  <cp:lastPrinted>2017-11-17T06:49:38Z</cp:lastPrinted>
  <dcterms:created xsi:type="dcterms:W3CDTF">2017-10-26T13:25:59Z</dcterms:created>
  <dcterms:modified xsi:type="dcterms:W3CDTF">2019-04-26T13:15:17Z</dcterms:modified>
</cp:coreProperties>
</file>